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93" r:id="rId4"/>
    <p:sldMasterId id="2147483718" r:id="rId5"/>
  </p:sldMasterIdLst>
  <p:notesMasterIdLst>
    <p:notesMasterId r:id="rId23"/>
  </p:notesMasterIdLst>
  <p:handoutMasterIdLst>
    <p:handoutMasterId r:id="rId24"/>
  </p:handoutMasterIdLst>
  <p:sldIdLst>
    <p:sldId id="346" r:id="rId6"/>
    <p:sldId id="382" r:id="rId7"/>
    <p:sldId id="385" r:id="rId8"/>
    <p:sldId id="374" r:id="rId9"/>
    <p:sldId id="375" r:id="rId10"/>
    <p:sldId id="376" r:id="rId11"/>
    <p:sldId id="378" r:id="rId12"/>
    <p:sldId id="379" r:id="rId13"/>
    <p:sldId id="380" r:id="rId14"/>
    <p:sldId id="381" r:id="rId15"/>
    <p:sldId id="386" r:id="rId16"/>
    <p:sldId id="388" r:id="rId17"/>
    <p:sldId id="387" r:id="rId18"/>
    <p:sldId id="389" r:id="rId19"/>
    <p:sldId id="390" r:id="rId20"/>
    <p:sldId id="383" r:id="rId21"/>
    <p:sldId id="384" r:id="rId22"/>
  </p:sldIdLst>
  <p:sldSz cx="9144000" cy="6858000" type="screen4x3"/>
  <p:notesSz cx="6858000" cy="9144000"/>
  <p:defaultTextStyle>
    <a:defPPr>
      <a:defRPr lang="en-US"/>
    </a:defPPr>
    <a:lvl1pPr algn="l" defTabSz="912813" rtl="0" fontAlgn="base">
      <a:spcBef>
        <a:spcPct val="0"/>
      </a:spcBef>
      <a:spcAft>
        <a:spcPct val="0"/>
      </a:spcAft>
      <a:defRPr kern="1200">
        <a:solidFill>
          <a:schemeClr val="tx1"/>
        </a:solidFill>
        <a:latin typeface="Arial" pitchFamily="34" charset="0"/>
        <a:ea typeface="+mn-ea"/>
        <a:cs typeface="Arial" pitchFamily="34" charset="0"/>
      </a:defRPr>
    </a:lvl1pPr>
    <a:lvl2pPr marL="455613" indent="1588" algn="l" defTabSz="912813" rtl="0" fontAlgn="base">
      <a:spcBef>
        <a:spcPct val="0"/>
      </a:spcBef>
      <a:spcAft>
        <a:spcPct val="0"/>
      </a:spcAft>
      <a:defRPr kern="1200">
        <a:solidFill>
          <a:schemeClr val="tx1"/>
        </a:solidFill>
        <a:latin typeface="Arial" pitchFamily="34" charset="0"/>
        <a:ea typeface="+mn-ea"/>
        <a:cs typeface="Arial" pitchFamily="34" charset="0"/>
      </a:defRPr>
    </a:lvl2pPr>
    <a:lvl3pPr marL="912813" indent="1588" algn="l" defTabSz="912813" rtl="0" fontAlgn="base">
      <a:spcBef>
        <a:spcPct val="0"/>
      </a:spcBef>
      <a:spcAft>
        <a:spcPct val="0"/>
      </a:spcAft>
      <a:defRPr kern="1200">
        <a:solidFill>
          <a:schemeClr val="tx1"/>
        </a:solidFill>
        <a:latin typeface="Arial" pitchFamily="34" charset="0"/>
        <a:ea typeface="+mn-ea"/>
        <a:cs typeface="Arial" pitchFamily="34" charset="0"/>
      </a:defRPr>
    </a:lvl3pPr>
    <a:lvl4pPr marL="1370013" indent="1588" algn="l" defTabSz="912813" rtl="0" fontAlgn="base">
      <a:spcBef>
        <a:spcPct val="0"/>
      </a:spcBef>
      <a:spcAft>
        <a:spcPct val="0"/>
      </a:spcAft>
      <a:defRPr kern="1200">
        <a:solidFill>
          <a:schemeClr val="tx1"/>
        </a:solidFill>
        <a:latin typeface="Arial" pitchFamily="34" charset="0"/>
        <a:ea typeface="+mn-ea"/>
        <a:cs typeface="Arial" pitchFamily="34" charset="0"/>
      </a:defRPr>
    </a:lvl4pPr>
    <a:lvl5pPr marL="1827213" indent="1588" algn="l" defTabSz="912813"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0099FF"/>
    <a:srgbClr val="F3AF35"/>
    <a:srgbClr val="FFFFFF"/>
    <a:srgbClr val="C0C0C0"/>
    <a:srgbClr val="FF3300"/>
    <a:srgbClr val="9F9F9F"/>
    <a:srgbClr val="F6AE1E"/>
    <a:srgbClr val="FF00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811" autoAdjust="0"/>
    <p:restoredTop sz="89043" autoAdjust="0"/>
  </p:normalViewPr>
  <p:slideViewPr>
    <p:cSldViewPr>
      <p:cViewPr varScale="1">
        <p:scale>
          <a:sx n="70" d="100"/>
          <a:sy n="70" d="100"/>
        </p:scale>
        <p:origin x="-918" y="-96"/>
      </p:cViewPr>
      <p:guideLst>
        <p:guide orient="horz" pos="144"/>
        <p:guide orient="horz" pos="912"/>
        <p:guide orient="horz" pos="1484"/>
        <p:guide orient="horz" pos="1200"/>
        <p:guide orient="horz" pos="2736"/>
        <p:guide orient="horz" pos="4319"/>
        <p:guide pos="2880"/>
        <p:guide pos="240"/>
        <p:guide pos="460"/>
        <p:guide pos="5520"/>
        <p:guide pos="863"/>
        <p:guide pos="529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512"/>
    </p:cViewPr>
  </p:sorterViewPr>
  <p:notesViewPr>
    <p:cSldViewPr>
      <p:cViewPr varScale="1">
        <p:scale>
          <a:sx n="85" d="100"/>
          <a:sy n="85" d="100"/>
        </p:scale>
        <p:origin x="-3244" y="-103"/>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14363" fontAlgn="auto">
              <a:spcBef>
                <a:spcPts val="0"/>
              </a:spcBef>
              <a:spcAft>
                <a:spcPts val="0"/>
              </a:spcAft>
              <a:defRPr sz="1200" dirty="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914363" fontAlgn="auto">
              <a:spcBef>
                <a:spcPts val="0"/>
              </a:spcBef>
              <a:spcAft>
                <a:spcPts val="0"/>
              </a:spcAft>
              <a:defRPr sz="1200" smtClean="0">
                <a:latin typeface="+mn-lt"/>
                <a:cs typeface="+mn-cs"/>
              </a:defRPr>
            </a:lvl1pPr>
          </a:lstStyle>
          <a:p>
            <a:pPr>
              <a:defRPr/>
            </a:pPr>
            <a:fld id="{227BD5E2-A3EE-44F1-B5CA-0DF8AECDDC96}" type="datetimeFigureOut">
              <a:rPr lang="en-US"/>
              <a:pPr>
                <a:defRPr/>
              </a:pPr>
              <a:t>6/12/2009</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defTabSz="914363" fontAlgn="auto">
              <a:spcBef>
                <a:spcPts val="0"/>
              </a:spcBef>
              <a:spcAft>
                <a:spcPts val="0"/>
              </a:spcAft>
              <a:defRPr sz="500" dirty="0" smtClean="0">
                <a:solidFill>
                  <a:srgbClr val="000000"/>
                </a:solidFill>
                <a:latin typeface="+mn-lt"/>
                <a:cs typeface="+mn-cs"/>
              </a:defRPr>
            </a:lvl1pPr>
          </a:lstStyle>
          <a:p>
            <a:pPr>
              <a:defRPr/>
            </a:pPr>
            <a:r>
              <a:rPr lang="en-US"/>
              <a:t>© 2007 Microsoft Corporation. All rights reserved. Microsoft, Windows, Windows Vista and other product names are or may be registered trademarks and/or trademarks in the U.S. and/or other countries.</a:t>
            </a:r>
          </a:p>
          <a:p>
            <a:pPr>
              <a:defRPr/>
            </a:pPr>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400" y="8685213"/>
            <a:ext cx="608013" cy="457200"/>
          </a:xfrm>
          <a:prstGeom prst="rect">
            <a:avLst/>
          </a:prstGeom>
        </p:spPr>
        <p:txBody>
          <a:bodyPr vert="horz" lIns="91440" tIns="45720" rIns="91440" bIns="45720" rtlCol="0" anchor="b"/>
          <a:lstStyle>
            <a:lvl1pPr algn="r" defTabSz="914363" fontAlgn="auto">
              <a:spcBef>
                <a:spcPts val="0"/>
              </a:spcBef>
              <a:spcAft>
                <a:spcPts val="0"/>
              </a:spcAft>
              <a:defRPr sz="1200" smtClean="0">
                <a:latin typeface="+mn-lt"/>
                <a:cs typeface="+mn-cs"/>
              </a:defRPr>
            </a:lvl1pPr>
          </a:lstStyle>
          <a:p>
            <a:pPr>
              <a:defRPr/>
            </a:pPr>
            <a:fld id="{7898AFDB-8709-4946-9A35-5FD58B3C5875}"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14363"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914363" fontAlgn="auto">
              <a:spcBef>
                <a:spcPts val="0"/>
              </a:spcBef>
              <a:spcAft>
                <a:spcPts val="0"/>
              </a:spcAft>
              <a:defRPr sz="1200" smtClean="0">
                <a:latin typeface="+mn-lt"/>
                <a:cs typeface="+mn-cs"/>
              </a:defRPr>
            </a:lvl1pPr>
          </a:lstStyle>
          <a:p>
            <a:pPr>
              <a:defRPr/>
            </a:pPr>
            <a:fld id="{24BB00E4-AA60-4128-82F7-117BD48E4117}" type="datetimeFigureOut">
              <a:rPr lang="en-US"/>
              <a:pPr>
                <a:defRPr/>
              </a:pPr>
              <a:t>6/12/2009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defTabSz="914363" fontAlgn="auto">
              <a:spcBef>
                <a:spcPts val="0"/>
              </a:spcBef>
              <a:spcAft>
                <a:spcPts val="0"/>
              </a:spcAft>
              <a:defRPr sz="500" dirty="0" smtClean="0">
                <a:solidFill>
                  <a:srgbClr val="000000"/>
                </a:solidFill>
                <a:latin typeface="Segoe" pitchFamily="34" charset="0"/>
                <a:cs typeface="+mn-cs"/>
              </a:defRPr>
            </a:lvl1pPr>
          </a:lstStyle>
          <a:p>
            <a:pPr>
              <a:defRPr/>
            </a:pPr>
            <a:r>
              <a:rPr lang="en-US"/>
              <a:t>© 2007 Microsoft Corporation. All rights reserved. Microsoft, Windows, Windows Vista and other product names are or may be registered trademarks and/or trademarks in the U.S. and/or other countries.</a:t>
            </a:r>
          </a:p>
          <a:p>
            <a:pPr>
              <a:defRPr/>
            </a:pPr>
            <a:r>
              <a:rPr lang="en-US"/>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br>
            <a:r>
              <a:rPr lang="en-US"/>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200" y="8685213"/>
            <a:ext cx="684213" cy="457200"/>
          </a:xfrm>
          <a:prstGeom prst="rect">
            <a:avLst/>
          </a:prstGeom>
        </p:spPr>
        <p:txBody>
          <a:bodyPr vert="horz" lIns="91440" tIns="45720" rIns="91440" bIns="45720" rtlCol="0" anchor="b"/>
          <a:lstStyle>
            <a:lvl1pPr algn="r" defTabSz="914363" fontAlgn="auto">
              <a:spcBef>
                <a:spcPts val="0"/>
              </a:spcBef>
              <a:spcAft>
                <a:spcPts val="0"/>
              </a:spcAft>
              <a:defRPr sz="1200" smtClean="0">
                <a:latin typeface="+mn-lt"/>
                <a:cs typeface="+mn-cs"/>
              </a:defRPr>
            </a:lvl1pPr>
          </a:lstStyle>
          <a:p>
            <a:pPr>
              <a:defRPr/>
            </a:pPr>
            <a:fld id="{B8D20346-611B-4266-9112-8BE1DF02518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defTabSz="912813" rtl="0" fontAlgn="base">
      <a:lnSpc>
        <a:spcPct val="90000"/>
      </a:lnSpc>
      <a:spcBef>
        <a:spcPct val="30000"/>
      </a:spcBef>
      <a:spcAft>
        <a:spcPts val="338"/>
      </a:spcAft>
      <a:defRPr sz="900" kern="1200">
        <a:solidFill>
          <a:schemeClr val="tx1"/>
        </a:solidFill>
        <a:latin typeface="Segoe" pitchFamily="34" charset="0"/>
        <a:ea typeface="+mn-ea"/>
        <a:cs typeface="+mn-cs"/>
      </a:defRPr>
    </a:lvl1pPr>
    <a:lvl2pPr marL="212725" indent="-104775" algn="l" defTabSz="912813" rtl="0" fontAlgn="base">
      <a:lnSpc>
        <a:spcPct val="90000"/>
      </a:lnSpc>
      <a:spcBef>
        <a:spcPct val="30000"/>
      </a:spcBef>
      <a:spcAft>
        <a:spcPts val="338"/>
      </a:spcAft>
      <a:buFont typeface="Arial" pitchFamily="34" charset="0"/>
      <a:buChar char="•"/>
      <a:defRPr sz="900" kern="1200">
        <a:solidFill>
          <a:schemeClr val="tx1"/>
        </a:solidFill>
        <a:latin typeface="Segoe" pitchFamily="34" charset="0"/>
        <a:ea typeface="+mn-ea"/>
        <a:cs typeface="+mn-cs"/>
      </a:defRPr>
    </a:lvl2pPr>
    <a:lvl3pPr marL="327025" indent="-114300" algn="l" defTabSz="912813" rtl="0" fontAlgn="base">
      <a:lnSpc>
        <a:spcPct val="90000"/>
      </a:lnSpc>
      <a:spcBef>
        <a:spcPct val="30000"/>
      </a:spcBef>
      <a:spcAft>
        <a:spcPts val="338"/>
      </a:spcAft>
      <a:buFont typeface="Arial" pitchFamily="34" charset="0"/>
      <a:buChar char="•"/>
      <a:defRPr sz="900" kern="1200">
        <a:solidFill>
          <a:schemeClr val="tx1"/>
        </a:solidFill>
        <a:latin typeface="Segoe" pitchFamily="34" charset="0"/>
        <a:ea typeface="+mn-ea"/>
        <a:cs typeface="+mn-cs"/>
      </a:defRPr>
    </a:lvl3pPr>
    <a:lvl4pPr marL="482600" indent="-146050" algn="l" defTabSz="912813" rtl="0" fontAlgn="base">
      <a:lnSpc>
        <a:spcPct val="90000"/>
      </a:lnSpc>
      <a:spcBef>
        <a:spcPct val="30000"/>
      </a:spcBef>
      <a:spcAft>
        <a:spcPts val="338"/>
      </a:spcAft>
      <a:buFont typeface="Arial" pitchFamily="34" charset="0"/>
      <a:buChar char="•"/>
      <a:defRPr sz="900" kern="1200">
        <a:solidFill>
          <a:schemeClr val="tx1"/>
        </a:solidFill>
        <a:latin typeface="Segoe" pitchFamily="34" charset="0"/>
        <a:ea typeface="+mn-ea"/>
        <a:cs typeface="+mn-cs"/>
      </a:defRPr>
    </a:lvl4pPr>
    <a:lvl5pPr marL="614363" indent="-114300" algn="l" defTabSz="912813" rtl="0" fontAlgn="base">
      <a:lnSpc>
        <a:spcPct val="90000"/>
      </a:lnSpc>
      <a:spcBef>
        <a:spcPct val="30000"/>
      </a:spcBef>
      <a:spcAft>
        <a:spcPts val="338"/>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latin typeface="Segoe"/>
            </a:endParaRPr>
          </a:p>
        </p:txBody>
      </p:sp>
      <p:sp>
        <p:nvSpPr>
          <p:cNvPr id="40964"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endParaRPr lang="en-US" smtClean="0"/>
          </a:p>
        </p:txBody>
      </p:sp>
      <p:sp>
        <p:nvSpPr>
          <p:cNvPr id="4096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defTabSz="912813" fontAlgn="base">
              <a:spcBef>
                <a:spcPct val="0"/>
              </a:spcBef>
              <a:spcAft>
                <a:spcPct val="0"/>
              </a:spcAft>
            </a:pPr>
            <a:fld id="{62EFE4F1-21DB-494A-A834-EC9A7ECA9DA4}" type="datetime8">
              <a:rPr lang="en-US"/>
              <a:pPr defTabSz="912813" fontAlgn="base">
                <a:spcBef>
                  <a:spcPct val="0"/>
                </a:spcBef>
                <a:spcAft>
                  <a:spcPct val="0"/>
                </a:spcAft>
              </a:pPr>
              <a:t>6/12/2009 10:40 AM</a:t>
            </a:fld>
            <a:endParaRPr lang="en-US"/>
          </a:p>
        </p:txBody>
      </p:sp>
      <p:sp>
        <p:nvSpPr>
          <p:cNvPr id="40966"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r>
              <a:rPr lang="en-US">
                <a:latin typeface="Segoe"/>
              </a:rPr>
              <a:t>© 2007 Microsoft Corporation. All rights reserved. Microsoft, Windows, Windows Vista and other product names are or may be registered trademarks and/or trademarks in the U.S. and/or other countries.</a:t>
            </a:r>
          </a:p>
          <a:p>
            <a:pPr defTabSz="912813" fontAlgn="base">
              <a:spcBef>
                <a:spcPct val="0"/>
              </a:spcBef>
              <a:spcAft>
                <a:spcPct val="0"/>
              </a:spcAft>
            </a:pPr>
            <a:r>
              <a:rPr lang="en-US">
                <a:latin typeface="Segoe"/>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atin typeface="Segoe"/>
              </a:rPr>
            </a:br>
            <a:r>
              <a:rPr lang="en-US">
                <a:latin typeface="Segoe"/>
              </a:rPr>
              <a:t>MICROSOFT MAKES NO WARRANTIES, EXPRESS, IMPLIED OR STATUTORY, AS TO THE INFORMATION IN THIS PRESENTATION.</a:t>
            </a:r>
          </a:p>
          <a:p>
            <a:pPr defTabSz="912813" fontAlgn="base">
              <a:spcBef>
                <a:spcPct val="0"/>
              </a:spcBef>
              <a:spcAft>
                <a:spcPct val="0"/>
              </a:spcAft>
            </a:pPr>
            <a:endParaRPr lang="en-US">
              <a:solidFill>
                <a:schemeClr val="tx1"/>
              </a:solidFill>
              <a:latin typeface="Segoe"/>
            </a:endParaRPr>
          </a:p>
        </p:txBody>
      </p:sp>
      <p:sp>
        <p:nvSpPr>
          <p:cNvPr id="40967"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912813" fontAlgn="base">
              <a:spcBef>
                <a:spcPct val="0"/>
              </a:spcBef>
              <a:spcAft>
                <a:spcPct val="0"/>
              </a:spcAft>
            </a:pPr>
            <a:fld id="{1C38E543-2243-4A68-B2E5-0D6F4452ACA6}" type="slidenum">
              <a:rPr lang="en-US"/>
              <a:pPr defTabSz="912813" fontAlgn="base">
                <a:spcBef>
                  <a:spcPct val="0"/>
                </a:spcBef>
                <a:spcAft>
                  <a:spcPct val="0"/>
                </a:spcAft>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8032750" cy="1523495"/>
          </a:xfrm>
        </p:spPr>
        <p:txBody>
          <a:bodyPr>
            <a:noAutofit/>
          </a:bodyPr>
          <a:lstStyle>
            <a:lvl1pPr>
              <a:lnSpc>
                <a:spcPct val="90000"/>
              </a:lnSpc>
              <a:defRPr sz="5400"/>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8032751" cy="461665"/>
          </a:xfrm>
        </p:spPr>
        <p:txBody>
          <a:bodyPr>
            <a:noAutofit/>
          </a:bodyPr>
          <a:lstStyle>
            <a:lvl1pPr marL="0" indent="0" algn="l">
              <a:lnSpc>
                <a:spcPct val="90000"/>
              </a:lnSpc>
              <a:spcBef>
                <a:spcPts val="0"/>
              </a:spcBef>
              <a:buNone/>
              <a:defRPr b="1">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lIns="152394" tIns="76197" rIns="152394" bIns="76197" anchor="b">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722049" y="2355850"/>
            <a:ext cx="7690114" cy="1384994"/>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flip="none" rotWithShape="1">
                  <a:gsLst>
                    <a:gs pos="38000">
                      <a:srgbClr val="C0C0C0"/>
                    </a:gs>
                    <a:gs pos="65000">
                      <a:srgbClr val="FFFFFF"/>
                    </a:gs>
                  </a:gsLst>
                  <a:lin ang="16200000" scaled="1"/>
                  <a:tileRect/>
                </a:gradFill>
                <a:effectLst>
                  <a:outerShdw blurRad="50800" dist="39000" dir="5460000" algn="tl">
                    <a:srgbClr val="000000">
                      <a:alpha val="38000"/>
                    </a:srgbClr>
                  </a:outerShdw>
                </a:effectLst>
                <a:uLnTx/>
                <a:uFillTx/>
                <a:latin typeface="Segoe" pitchFamily="34" charset="0"/>
                <a:ea typeface="+mn-ea"/>
                <a:cs typeface="+mn-cs"/>
              </a:defRPr>
            </a:lvl1pPr>
          </a:lstStyle>
          <a:p>
            <a:pPr lvl="0"/>
            <a:r>
              <a:rPr lang="en-US" smtClean="0"/>
              <a:t>Click to edit Master text styles</a:t>
            </a:r>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1.xml"/><Relationship Id="rId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2051" name="Text Placeholder 2"/>
          <p:cNvSpPr>
            <a:spLocks noGrp="1"/>
          </p:cNvSpPr>
          <p:nvPr>
            <p:ph type="body" idx="1"/>
          </p:nvPr>
        </p:nvSpPr>
        <p:spPr bwMode="auto">
          <a:xfrm>
            <a:off x="381000" y="1412875"/>
            <a:ext cx="8382000" cy="213518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1" tx1="lt1" bg2="dk2" tx2="lt2" accent1="accent1" accent2="accent2" accent3="accent3" accent4="accent4" accent5="accent5" accent6="accent6" hlink="hlink" folHlink="folHlink"/>
  <p:sldLayoutIdLst>
    <p:sldLayoutId id="2147483736" r:id="rId1"/>
    <p:sldLayoutId id="2147483737" r:id="rId2"/>
    <p:sldLayoutId id="2147483729" r:id="rId3"/>
    <p:sldLayoutId id="2147483730" r:id="rId4"/>
    <p:sldLayoutId id="2147483731" r:id="rId5"/>
    <p:sldLayoutId id="2147483732" r:id="rId6"/>
    <p:sldLayoutId id="2147483733" r:id="rId7"/>
    <p:sldLayoutId id="2147483734" r:id="rId8"/>
    <p:sldLayoutId id="2147483738" r:id="rId9"/>
    <p:sldLayoutId id="2147483739" r:id="rId10"/>
  </p:sldLayoutIdLst>
  <p:transition/>
  <p:txStyles>
    <p:titleStyle>
      <a:lvl1pPr algn="l" defTabSz="912813" rtl="0" fontAlgn="base">
        <a:lnSpc>
          <a:spcPct val="90000"/>
        </a:lnSpc>
        <a:spcBef>
          <a:spcPct val="0"/>
        </a:spcBef>
        <a:spcAft>
          <a:spcPct val="0"/>
        </a:spcAft>
        <a:defRPr lang="en-US" sz="4800" kern="1200" spc="-150" dirty="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fontAlgn="base">
        <a:lnSpc>
          <a:spcPct val="90000"/>
        </a:lnSpc>
        <a:spcBef>
          <a:spcPct val="0"/>
        </a:spcBef>
        <a:spcAft>
          <a:spcPct val="0"/>
        </a:spcAft>
        <a:defRPr sz="4800">
          <a:solidFill>
            <a:schemeClr val="tx1"/>
          </a:solidFill>
          <a:latin typeface="Segoe"/>
          <a:cs typeface="Arial" pitchFamily="34" charset="0"/>
        </a:defRPr>
      </a:lvl2pPr>
      <a:lvl3pPr algn="l" defTabSz="912813" rtl="0" fontAlgn="base">
        <a:lnSpc>
          <a:spcPct val="90000"/>
        </a:lnSpc>
        <a:spcBef>
          <a:spcPct val="0"/>
        </a:spcBef>
        <a:spcAft>
          <a:spcPct val="0"/>
        </a:spcAft>
        <a:defRPr sz="4800">
          <a:solidFill>
            <a:schemeClr val="tx1"/>
          </a:solidFill>
          <a:latin typeface="Segoe"/>
          <a:cs typeface="Arial" pitchFamily="34" charset="0"/>
        </a:defRPr>
      </a:lvl3pPr>
      <a:lvl4pPr algn="l" defTabSz="912813" rtl="0" fontAlgn="base">
        <a:lnSpc>
          <a:spcPct val="90000"/>
        </a:lnSpc>
        <a:spcBef>
          <a:spcPct val="0"/>
        </a:spcBef>
        <a:spcAft>
          <a:spcPct val="0"/>
        </a:spcAft>
        <a:defRPr sz="4800">
          <a:solidFill>
            <a:schemeClr val="tx1"/>
          </a:solidFill>
          <a:latin typeface="Segoe"/>
          <a:cs typeface="Arial" pitchFamily="34" charset="0"/>
        </a:defRPr>
      </a:lvl4pPr>
      <a:lvl5pPr algn="l" defTabSz="912813" rtl="0" fontAlgn="base">
        <a:lnSpc>
          <a:spcPct val="90000"/>
        </a:lnSpc>
        <a:spcBef>
          <a:spcPct val="0"/>
        </a:spcBef>
        <a:spcAft>
          <a:spcPct val="0"/>
        </a:spcAft>
        <a:defRPr sz="4800">
          <a:solidFill>
            <a:schemeClr val="tx1"/>
          </a:solidFill>
          <a:latin typeface="Segoe"/>
          <a:cs typeface="Arial" pitchFamily="34" charset="0"/>
        </a:defRPr>
      </a:lvl5pPr>
      <a:lvl6pPr marL="457200" algn="l" defTabSz="912813" rtl="0" fontAlgn="base">
        <a:lnSpc>
          <a:spcPct val="90000"/>
        </a:lnSpc>
        <a:spcBef>
          <a:spcPct val="0"/>
        </a:spcBef>
        <a:spcAft>
          <a:spcPct val="0"/>
        </a:spcAft>
        <a:defRPr sz="4800">
          <a:solidFill>
            <a:schemeClr val="tx1"/>
          </a:solidFill>
          <a:latin typeface="Segoe"/>
          <a:cs typeface="Arial" pitchFamily="34" charset="0"/>
        </a:defRPr>
      </a:lvl6pPr>
      <a:lvl7pPr marL="914400" algn="l" defTabSz="912813" rtl="0" fontAlgn="base">
        <a:lnSpc>
          <a:spcPct val="90000"/>
        </a:lnSpc>
        <a:spcBef>
          <a:spcPct val="0"/>
        </a:spcBef>
        <a:spcAft>
          <a:spcPct val="0"/>
        </a:spcAft>
        <a:defRPr sz="4800">
          <a:solidFill>
            <a:schemeClr val="tx1"/>
          </a:solidFill>
          <a:latin typeface="Segoe"/>
          <a:cs typeface="Arial" pitchFamily="34" charset="0"/>
        </a:defRPr>
      </a:lvl7pPr>
      <a:lvl8pPr marL="1371600" algn="l" defTabSz="912813" rtl="0" fontAlgn="base">
        <a:lnSpc>
          <a:spcPct val="90000"/>
        </a:lnSpc>
        <a:spcBef>
          <a:spcPct val="0"/>
        </a:spcBef>
        <a:spcAft>
          <a:spcPct val="0"/>
        </a:spcAft>
        <a:defRPr sz="4800">
          <a:solidFill>
            <a:schemeClr val="tx1"/>
          </a:solidFill>
          <a:latin typeface="Segoe"/>
          <a:cs typeface="Arial" pitchFamily="34" charset="0"/>
        </a:defRPr>
      </a:lvl8pPr>
      <a:lvl9pPr marL="1828800" algn="l" defTabSz="912813" rtl="0" fontAlgn="base">
        <a:lnSpc>
          <a:spcPct val="90000"/>
        </a:lnSpc>
        <a:spcBef>
          <a:spcPct val="0"/>
        </a:spcBef>
        <a:spcAft>
          <a:spcPct val="0"/>
        </a:spcAft>
        <a:defRPr sz="4800">
          <a:solidFill>
            <a:schemeClr val="tx1"/>
          </a:solidFill>
          <a:latin typeface="Segoe"/>
          <a:cs typeface="Arial" pitchFamily="34" charset="0"/>
        </a:defRPr>
      </a:lvl9pPr>
    </p:titleStyle>
    <p:bodyStyle>
      <a:lvl1pPr marL="396875" indent="-396875" algn="l" defTabSz="912813" rtl="0" fontAlgn="base">
        <a:lnSpc>
          <a:spcPct val="90000"/>
        </a:lnSpc>
        <a:spcBef>
          <a:spcPct val="20000"/>
        </a:spcBef>
        <a:spcAft>
          <a:spcPct val="0"/>
        </a:spcAft>
        <a:buSzPct val="80000"/>
        <a:buBlip>
          <a:blip r:embed="rId13"/>
        </a:buBlip>
        <a:defRPr sz="3200" kern="1200">
          <a:solidFill>
            <a:schemeClr val="tx1"/>
          </a:solidFill>
          <a:latin typeface="+mn-lt"/>
          <a:ea typeface="+mn-ea"/>
          <a:cs typeface="+mn-cs"/>
        </a:defRPr>
      </a:lvl1pPr>
      <a:lvl2pPr marL="914400" indent="-396875" algn="l" defTabSz="912813" rtl="0" fontAlgn="base">
        <a:lnSpc>
          <a:spcPct val="90000"/>
        </a:lnSpc>
        <a:spcBef>
          <a:spcPct val="20000"/>
        </a:spcBef>
        <a:spcAft>
          <a:spcPct val="0"/>
        </a:spcAft>
        <a:buSzPct val="80000"/>
        <a:buBlip>
          <a:blip r:embed="rId13"/>
        </a:buBlip>
        <a:defRPr sz="2800" kern="1200">
          <a:solidFill>
            <a:schemeClr val="tx1"/>
          </a:solidFill>
          <a:latin typeface="+mn-lt"/>
          <a:ea typeface="+mn-ea"/>
          <a:cs typeface="+mn-cs"/>
        </a:defRPr>
      </a:lvl2pPr>
      <a:lvl3pPr marL="1258888" indent="-344488" algn="l" defTabSz="912813" rtl="0" fontAlgn="base">
        <a:lnSpc>
          <a:spcPct val="90000"/>
        </a:lnSpc>
        <a:spcBef>
          <a:spcPct val="20000"/>
        </a:spcBef>
        <a:spcAft>
          <a:spcPct val="0"/>
        </a:spcAft>
        <a:buSzPct val="80000"/>
        <a:buBlip>
          <a:blip r:embed="rId13"/>
        </a:buBlip>
        <a:defRPr sz="2400" kern="1200">
          <a:solidFill>
            <a:schemeClr val="tx1"/>
          </a:solidFill>
          <a:latin typeface="+mn-lt"/>
          <a:ea typeface="+mn-ea"/>
          <a:cs typeface="+mn-cs"/>
        </a:defRPr>
      </a:lvl3pPr>
      <a:lvl4pPr marL="1604963" indent="-346075" algn="l" defTabSz="912813" rtl="0" fontAlgn="base">
        <a:lnSpc>
          <a:spcPct val="90000"/>
        </a:lnSpc>
        <a:spcBef>
          <a:spcPct val="20000"/>
        </a:spcBef>
        <a:spcAft>
          <a:spcPct val="0"/>
        </a:spcAft>
        <a:buSzPct val="80000"/>
        <a:buBlip>
          <a:blip r:embed="rId13"/>
        </a:buBlip>
        <a:defRPr sz="2400" kern="1200">
          <a:solidFill>
            <a:schemeClr val="tx1"/>
          </a:solidFill>
          <a:latin typeface="+mn-lt"/>
          <a:ea typeface="+mn-ea"/>
          <a:cs typeface="+mn-cs"/>
        </a:defRPr>
      </a:lvl4pPr>
      <a:lvl5pPr marL="1941513" indent="-336550" algn="l" defTabSz="912813" rtl="0" fontAlgn="base">
        <a:lnSpc>
          <a:spcPct val="90000"/>
        </a:lnSpc>
        <a:spcBef>
          <a:spcPct val="20000"/>
        </a:spcBef>
        <a:spcAft>
          <a:spcPct val="0"/>
        </a:spcAft>
        <a:buSzPct val="80000"/>
        <a:buBlip>
          <a:blip r:embed="rId13"/>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3074" name="Picture 3" descr="white rectangle.png"/>
          <p:cNvPicPr>
            <a:picLocks noChangeAspect="1"/>
          </p:cNvPicPr>
          <p:nvPr/>
        </p:nvPicPr>
        <p:blipFill>
          <a:blip r:embed="rId4"/>
          <a:srcRect b="10452"/>
          <a:stretch>
            <a:fillRect/>
          </a:stretch>
        </p:blipFill>
        <p:spPr bwMode="auto">
          <a:xfrm>
            <a:off x="0" y="1300163"/>
            <a:ext cx="9144000" cy="5557837"/>
          </a:xfrm>
          <a:prstGeom prst="rect">
            <a:avLst/>
          </a:prstGeom>
          <a:noFill/>
          <a:ln w="9525">
            <a:noFill/>
            <a:miter lim="800000"/>
            <a:headEnd/>
            <a:tailEnd/>
          </a:ln>
        </p:spPr>
      </p:pic>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076" name="Text Placeholder 2"/>
          <p:cNvSpPr>
            <a:spLocks noGrp="1"/>
          </p:cNvSpPr>
          <p:nvPr>
            <p:ph type="body" idx="1"/>
          </p:nvPr>
        </p:nvSpPr>
        <p:spPr bwMode="auto">
          <a:xfrm>
            <a:off x="722313" y="1905000"/>
            <a:ext cx="8040687" cy="21082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35" r:id="rId1"/>
  </p:sldLayoutIdLst>
  <p:transition/>
  <p:txStyles>
    <p:titleStyle>
      <a:lvl1pPr algn="l" defTabSz="912813" rtl="0" fontAlgn="base">
        <a:lnSpc>
          <a:spcPct val="90000"/>
        </a:lnSpc>
        <a:spcBef>
          <a:spcPct val="0"/>
        </a:spcBef>
        <a:spcAft>
          <a:spcPct val="0"/>
        </a:spcAft>
        <a:defRPr lang="en-US" sz="4800" kern="1200" spc="-150" dirty="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fontAlgn="base">
        <a:lnSpc>
          <a:spcPct val="90000"/>
        </a:lnSpc>
        <a:spcBef>
          <a:spcPct val="0"/>
        </a:spcBef>
        <a:spcAft>
          <a:spcPct val="0"/>
        </a:spcAft>
        <a:defRPr sz="4800">
          <a:solidFill>
            <a:schemeClr val="tx1"/>
          </a:solidFill>
          <a:latin typeface="Segoe"/>
          <a:cs typeface="Arial" pitchFamily="34" charset="0"/>
        </a:defRPr>
      </a:lvl2pPr>
      <a:lvl3pPr algn="l" defTabSz="912813" rtl="0" fontAlgn="base">
        <a:lnSpc>
          <a:spcPct val="90000"/>
        </a:lnSpc>
        <a:spcBef>
          <a:spcPct val="0"/>
        </a:spcBef>
        <a:spcAft>
          <a:spcPct val="0"/>
        </a:spcAft>
        <a:defRPr sz="4800">
          <a:solidFill>
            <a:schemeClr val="tx1"/>
          </a:solidFill>
          <a:latin typeface="Segoe"/>
          <a:cs typeface="Arial" pitchFamily="34" charset="0"/>
        </a:defRPr>
      </a:lvl3pPr>
      <a:lvl4pPr algn="l" defTabSz="912813" rtl="0" fontAlgn="base">
        <a:lnSpc>
          <a:spcPct val="90000"/>
        </a:lnSpc>
        <a:spcBef>
          <a:spcPct val="0"/>
        </a:spcBef>
        <a:spcAft>
          <a:spcPct val="0"/>
        </a:spcAft>
        <a:defRPr sz="4800">
          <a:solidFill>
            <a:schemeClr val="tx1"/>
          </a:solidFill>
          <a:latin typeface="Segoe"/>
          <a:cs typeface="Arial" pitchFamily="34" charset="0"/>
        </a:defRPr>
      </a:lvl4pPr>
      <a:lvl5pPr algn="l" defTabSz="912813" rtl="0" fontAlgn="base">
        <a:lnSpc>
          <a:spcPct val="90000"/>
        </a:lnSpc>
        <a:spcBef>
          <a:spcPct val="0"/>
        </a:spcBef>
        <a:spcAft>
          <a:spcPct val="0"/>
        </a:spcAft>
        <a:defRPr sz="4800">
          <a:solidFill>
            <a:schemeClr val="tx1"/>
          </a:solidFill>
          <a:latin typeface="Segoe"/>
          <a:cs typeface="Arial" pitchFamily="34" charset="0"/>
        </a:defRPr>
      </a:lvl5pPr>
      <a:lvl6pPr marL="457200" algn="l" defTabSz="912813" rtl="0" fontAlgn="base">
        <a:lnSpc>
          <a:spcPct val="90000"/>
        </a:lnSpc>
        <a:spcBef>
          <a:spcPct val="0"/>
        </a:spcBef>
        <a:spcAft>
          <a:spcPct val="0"/>
        </a:spcAft>
        <a:defRPr sz="4800">
          <a:solidFill>
            <a:schemeClr val="tx1"/>
          </a:solidFill>
          <a:latin typeface="Segoe"/>
          <a:cs typeface="Arial" pitchFamily="34" charset="0"/>
        </a:defRPr>
      </a:lvl6pPr>
      <a:lvl7pPr marL="914400" algn="l" defTabSz="912813" rtl="0" fontAlgn="base">
        <a:lnSpc>
          <a:spcPct val="90000"/>
        </a:lnSpc>
        <a:spcBef>
          <a:spcPct val="0"/>
        </a:spcBef>
        <a:spcAft>
          <a:spcPct val="0"/>
        </a:spcAft>
        <a:defRPr sz="4800">
          <a:solidFill>
            <a:schemeClr val="tx1"/>
          </a:solidFill>
          <a:latin typeface="Segoe"/>
          <a:cs typeface="Arial" pitchFamily="34" charset="0"/>
        </a:defRPr>
      </a:lvl7pPr>
      <a:lvl8pPr marL="1371600" algn="l" defTabSz="912813" rtl="0" fontAlgn="base">
        <a:lnSpc>
          <a:spcPct val="90000"/>
        </a:lnSpc>
        <a:spcBef>
          <a:spcPct val="0"/>
        </a:spcBef>
        <a:spcAft>
          <a:spcPct val="0"/>
        </a:spcAft>
        <a:defRPr sz="4800">
          <a:solidFill>
            <a:schemeClr val="tx1"/>
          </a:solidFill>
          <a:latin typeface="Segoe"/>
          <a:cs typeface="Arial" pitchFamily="34" charset="0"/>
        </a:defRPr>
      </a:lvl8pPr>
      <a:lvl9pPr marL="1828800" algn="l" defTabSz="912813" rtl="0" fontAlgn="base">
        <a:lnSpc>
          <a:spcPct val="90000"/>
        </a:lnSpc>
        <a:spcBef>
          <a:spcPct val="0"/>
        </a:spcBef>
        <a:spcAft>
          <a:spcPct val="0"/>
        </a:spcAft>
        <a:defRPr sz="4800">
          <a:solidFill>
            <a:schemeClr val="tx1"/>
          </a:solidFill>
          <a:latin typeface="Segoe"/>
          <a:cs typeface="Arial" pitchFamily="34" charset="0"/>
        </a:defRPr>
      </a:lvl9pPr>
    </p:titleStyle>
    <p:bodyStyle>
      <a:lvl1pPr algn="l" defTabSz="912813" rtl="0" fontAlgn="base">
        <a:lnSpc>
          <a:spcPct val="90000"/>
        </a:lnSpc>
        <a:spcBef>
          <a:spcPct val="20000"/>
        </a:spcBef>
        <a:spcAft>
          <a:spcPct val="0"/>
        </a:spcAft>
        <a:buFont typeface="Arial" pitchFamily="34" charset="0"/>
        <a:defRPr sz="3000" b="1" kern="1200">
          <a:solidFill>
            <a:schemeClr val="tx1"/>
          </a:solidFill>
          <a:latin typeface="Courier New" pitchFamily="49" charset="0"/>
          <a:ea typeface="+mn-ea"/>
          <a:cs typeface="Courier New" pitchFamily="49" charset="0"/>
        </a:defRPr>
      </a:lvl1pPr>
      <a:lvl2pPr marL="384175" indent="-6350" algn="l" defTabSz="912813" rtl="0" fontAlgn="base">
        <a:lnSpc>
          <a:spcPct val="90000"/>
        </a:lnSpc>
        <a:spcBef>
          <a:spcPct val="20000"/>
        </a:spcBef>
        <a:spcAft>
          <a:spcPct val="0"/>
        </a:spcAft>
        <a:buFont typeface="Arial" pitchFamily="34" charset="0"/>
        <a:defRPr sz="2800" b="1" kern="1200">
          <a:solidFill>
            <a:schemeClr val="tx1"/>
          </a:solidFill>
          <a:latin typeface="Courier New" pitchFamily="49" charset="0"/>
          <a:ea typeface="+mn-ea"/>
          <a:cs typeface="Courier New" pitchFamily="49" charset="0"/>
        </a:defRPr>
      </a:lvl2pPr>
      <a:lvl3pPr marL="760413" indent="-6350" algn="l" defTabSz="912813" rtl="0" fontAlgn="base">
        <a:lnSpc>
          <a:spcPct val="90000"/>
        </a:lnSpc>
        <a:spcBef>
          <a:spcPct val="20000"/>
        </a:spcBef>
        <a:spcAft>
          <a:spcPct val="0"/>
        </a:spcAft>
        <a:buFont typeface="Arial" pitchFamily="34" charset="0"/>
        <a:defRPr sz="2400" b="1" kern="1200">
          <a:solidFill>
            <a:schemeClr val="tx1"/>
          </a:solidFill>
          <a:latin typeface="Courier New" pitchFamily="49" charset="0"/>
          <a:ea typeface="+mn-ea"/>
          <a:cs typeface="Courier New" pitchFamily="49" charset="0"/>
        </a:defRPr>
      </a:lvl3pPr>
      <a:lvl4pPr marL="1093788" indent="6350" algn="l" defTabSz="912813" rtl="0" fontAlgn="base">
        <a:lnSpc>
          <a:spcPct val="90000"/>
        </a:lnSpc>
        <a:spcBef>
          <a:spcPct val="20000"/>
        </a:spcBef>
        <a:spcAft>
          <a:spcPct val="0"/>
        </a:spcAft>
        <a:buFont typeface="Arial" pitchFamily="34" charset="0"/>
        <a:defRPr sz="2400" b="1" kern="1200">
          <a:solidFill>
            <a:schemeClr val="tx1"/>
          </a:solidFill>
          <a:latin typeface="Courier New" pitchFamily="49" charset="0"/>
          <a:ea typeface="+mn-ea"/>
          <a:cs typeface="Courier New" pitchFamily="49" charset="0"/>
        </a:defRPr>
      </a:lvl4pPr>
      <a:lvl5pPr marL="1425575" algn="l" defTabSz="912813" rtl="0" fontAlgn="base">
        <a:lnSpc>
          <a:spcPct val="90000"/>
        </a:lnSpc>
        <a:spcBef>
          <a:spcPct val="20000"/>
        </a:spcBef>
        <a:spcAft>
          <a:spcPct val="0"/>
        </a:spcAft>
        <a:buFont typeface="Arial" pitchFamily="34" charset="0"/>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radenko.zec@lanaco.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twitter.com/radenkozec" TargetMode="External"/><Relationship Id="rId4" Type="http://schemas.openxmlformats.org/officeDocument/2006/relationships/hyperlink" Target="http://blog.developers.ba/"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blogs.msdn.com/brada/" TargetMode="External"/><Relationship Id="rId2" Type="http://schemas.openxmlformats.org/officeDocument/2006/relationships/hyperlink" Target="http://www.nikhilk.net/" TargetMode="External"/><Relationship Id="rId1" Type="http://schemas.openxmlformats.org/officeDocument/2006/relationships/slideLayout" Target="../slideLayouts/slideLayout2.xml"/><Relationship Id="rId5" Type="http://schemas.openxmlformats.org/officeDocument/2006/relationships/hyperlink" Target="http://www.cauldwell.net/patrick/blog/" TargetMode="External"/><Relationship Id="rId4" Type="http://schemas.openxmlformats.org/officeDocument/2006/relationships/hyperlink" Target="http://timheuer.com/blog/"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10.gif"/><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905000"/>
            <a:ext cx="8458200" cy="1523495"/>
          </a:xfrm>
        </p:spPr>
        <p:txBody>
          <a:bodyPr/>
          <a:lstStyle/>
          <a:p>
            <a:pPr defTabSz="914363" fontAlgn="auto">
              <a:spcAft>
                <a:spcPts val="0"/>
              </a:spcAft>
              <a:defRPr/>
            </a:pPr>
            <a:r>
              <a:rPr smtClean="0"/>
              <a:t>.Net Ria Services</a:t>
            </a:r>
            <a:br>
              <a:rPr smtClean="0"/>
            </a:br>
            <a:r>
              <a:rPr lang="en-GB" sz="3200" dirty="0" smtClean="0"/>
              <a:t>Developing L</a:t>
            </a:r>
            <a:r>
              <a:rPr sz="3200" smtClean="0"/>
              <a:t>ine of Business apps</a:t>
            </a:r>
            <a:r>
              <a:rPr lang="en-GB" sz="3200" dirty="0" smtClean="0"/>
              <a:t> with </a:t>
            </a:r>
            <a:r>
              <a:rPr lang="en-GB" sz="3200" dirty="0" err="1" smtClean="0"/>
              <a:t>Silverlight</a:t>
            </a:r>
            <a:r>
              <a:rPr lang="en-GB" sz="3200" dirty="0" smtClean="0"/>
              <a:t> 3</a:t>
            </a:r>
            <a:br>
              <a:rPr lang="en-GB" sz="3200" dirty="0" smtClean="0"/>
            </a:br>
            <a:r>
              <a:rPr dirty="0" smtClean="0"/>
              <a:t/>
            </a:r>
            <a:br>
              <a:rPr dirty="0" smtClean="0"/>
            </a:br>
            <a:endParaRPr dirty="0">
              <a:solidFill>
                <a:schemeClr val="tx1"/>
              </a:solidFill>
              <a:latin typeface="Segoe Light" pitchFamily="34" charset="0"/>
            </a:endParaRPr>
          </a:p>
        </p:txBody>
      </p:sp>
      <p:sp>
        <p:nvSpPr>
          <p:cNvPr id="3" name="Subtitle 2"/>
          <p:cNvSpPr>
            <a:spLocks noGrp="1"/>
          </p:cNvSpPr>
          <p:nvPr>
            <p:ph type="subTitle" idx="1"/>
          </p:nvPr>
        </p:nvSpPr>
        <p:spPr>
          <a:xfrm>
            <a:off x="730250" y="4114800"/>
            <a:ext cx="8032750" cy="1981200"/>
          </a:xfrm>
        </p:spPr>
        <p:txBody>
          <a:bodyPr rtlCol="0"/>
          <a:lstStyle/>
          <a:p>
            <a:pPr defTabSz="914363" fontAlgn="auto">
              <a:spcAft>
                <a:spcPts val="0"/>
              </a:spcAft>
              <a:defRPr/>
            </a:pPr>
            <a:r>
              <a:rPr lang="en-US" sz="2800" dirty="0" err="1" smtClean="0"/>
              <a:t>Radenko</a:t>
            </a:r>
            <a:r>
              <a:rPr lang="en-US" sz="2800" dirty="0" smtClean="0"/>
              <a:t> </a:t>
            </a:r>
            <a:r>
              <a:rPr lang="en-US" sz="2800" dirty="0" err="1" smtClean="0"/>
              <a:t>Zec</a:t>
            </a:r>
            <a:endParaRPr lang="en-US" sz="2800" dirty="0" smtClean="0"/>
          </a:p>
          <a:p>
            <a:pPr defTabSz="914363" fontAlgn="auto">
              <a:spcAft>
                <a:spcPts val="0"/>
              </a:spcAft>
              <a:defRPr/>
            </a:pPr>
            <a:r>
              <a:rPr lang="en-US" sz="2400" b="0" dirty="0" smtClean="0">
                <a:latin typeface="Segoe Light" pitchFamily="34" charset="0"/>
              </a:rPr>
              <a:t> </a:t>
            </a:r>
            <a:endParaRPr lang="en-US" sz="2400" b="0" dirty="0" smtClean="0">
              <a:latin typeface="Segoe Light" pitchFamily="34" charset="0"/>
            </a:endParaRPr>
          </a:p>
          <a:p>
            <a:pPr defTabSz="914363" fontAlgn="auto">
              <a:spcAft>
                <a:spcPts val="0"/>
              </a:spcAft>
              <a:defRPr/>
            </a:pPr>
            <a:r>
              <a:rPr lang="en-US" sz="2400" b="0" dirty="0" smtClean="0">
                <a:latin typeface="Segoe Light" pitchFamily="34" charset="0"/>
                <a:hlinkClick r:id="rId3"/>
              </a:rPr>
              <a:t>radenko.zec@lanaco.com</a:t>
            </a:r>
            <a:endParaRPr lang="en-US" sz="2400" b="0" dirty="0" smtClean="0">
              <a:latin typeface="Segoe Light" pitchFamily="34" charset="0"/>
            </a:endParaRPr>
          </a:p>
          <a:p>
            <a:pPr defTabSz="914363" fontAlgn="auto">
              <a:spcAft>
                <a:spcPts val="0"/>
              </a:spcAft>
              <a:defRPr/>
            </a:pPr>
            <a:r>
              <a:rPr lang="en-US" sz="2400" b="0" dirty="0" smtClean="0">
                <a:latin typeface="Segoe Light" pitchFamily="34" charset="0"/>
                <a:hlinkClick r:id="rId4"/>
              </a:rPr>
              <a:t>http://blog.developers.ba/</a:t>
            </a:r>
            <a:endParaRPr lang="en-US" sz="2400" b="0" dirty="0" smtClean="0">
              <a:latin typeface="Segoe Light" pitchFamily="34" charset="0"/>
            </a:endParaRPr>
          </a:p>
          <a:p>
            <a:pPr defTabSz="914363" fontAlgn="auto">
              <a:spcAft>
                <a:spcPts val="0"/>
              </a:spcAft>
              <a:defRPr/>
            </a:pPr>
            <a:r>
              <a:rPr lang="en-US" sz="2400" b="0" dirty="0" smtClean="0">
                <a:latin typeface="Segoe Light" pitchFamily="34" charset="0"/>
                <a:hlinkClick r:id="rId5"/>
              </a:rPr>
              <a:t>http://</a:t>
            </a:r>
            <a:r>
              <a:rPr lang="en-US" sz="2400" b="0" dirty="0" smtClean="0">
                <a:latin typeface="Segoe Light" pitchFamily="34" charset="0"/>
                <a:hlinkClick r:id="rId5"/>
              </a:rPr>
              <a:t>twitter.com/radenkozec</a:t>
            </a:r>
            <a:endParaRPr lang="en-US" sz="2400" b="0" dirty="0" smtClean="0">
              <a:latin typeface="Segoe Light" pitchFamily="34" charset="0"/>
            </a:endParaRPr>
          </a:p>
          <a:p>
            <a:pPr defTabSz="914363" fontAlgn="auto">
              <a:spcAft>
                <a:spcPts val="0"/>
              </a:spcAft>
              <a:defRPr/>
            </a:pPr>
            <a:endParaRPr lang="en-US" sz="2400" b="0" dirty="0" smtClean="0">
              <a:latin typeface="Segoe Light"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81000" y="230188"/>
            <a:ext cx="8382000" cy="664797"/>
          </a:xfrm>
          <a:prstGeom prst="rect">
            <a:avLst/>
          </a:prstGeom>
        </p:spPr>
        <p:txBody>
          <a:bodyPr vert="horz" wrap="square" lIns="0" tIns="0" rIns="0" bIns="0" rtlCol="0" anchor="ctr" anchorCtr="0">
            <a:noAutofit/>
          </a:bodyPr>
          <a:lstStyle/>
          <a:p>
            <a:pPr marL="0" marR="0" lvl="0" indent="0" algn="l" defTabSz="912813" rtl="0" eaLnBrk="1" fontAlgn="base" latinLnBrk="0" hangingPunct="1">
              <a:lnSpc>
                <a:spcPct val="90000"/>
              </a:lnSpc>
              <a:spcBef>
                <a:spcPct val="0"/>
              </a:spcBef>
              <a:spcAft>
                <a:spcPct val="0"/>
              </a:spcAft>
              <a:buClrTx/>
              <a:buSzTx/>
              <a:buFontTx/>
              <a:buNone/>
              <a:tabLst/>
              <a:defRPr/>
            </a:pPr>
            <a:r>
              <a:rPr kumimoji="0" lang="en-US" sz="5400" b="0" i="0" u="none" strike="noStrike" kern="1200" cap="none" spc="-150" normalizeH="0" baseline="0" noProof="0" smtClean="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uLnTx/>
                <a:uFillTx/>
                <a:latin typeface="+mj-lt"/>
                <a:ea typeface="+mn-ea"/>
                <a:cs typeface="Arial" charset="0"/>
              </a:rPr>
              <a:t>ChildWindow</a:t>
            </a:r>
            <a:endParaRPr kumimoji="0" lang="it-CH" sz="5400" b="0" i="0" u="none" strike="noStrike" kern="1200" cap="none" spc="-150" normalizeH="0" baseline="0" noProof="0" dirty="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uLnTx/>
              <a:uFillTx/>
              <a:latin typeface="+mj-lt"/>
              <a:ea typeface="+mn-ea"/>
              <a:cs typeface="Arial" charset="0"/>
            </a:endParaRPr>
          </a:p>
        </p:txBody>
      </p:sp>
      <p:pic>
        <p:nvPicPr>
          <p:cNvPr id="8" name="Picture 2"/>
          <p:cNvPicPr>
            <a:picLocks noChangeAspect="1" noChangeArrowheads="1"/>
          </p:cNvPicPr>
          <p:nvPr/>
        </p:nvPicPr>
        <p:blipFill>
          <a:blip r:embed="rId2"/>
          <a:srcRect/>
          <a:stretch>
            <a:fillRect/>
          </a:stretch>
        </p:blipFill>
        <p:spPr bwMode="auto">
          <a:xfrm>
            <a:off x="2786050" y="3214686"/>
            <a:ext cx="3495684" cy="27950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0" name="TextBox 9"/>
          <p:cNvSpPr txBox="1"/>
          <p:nvPr/>
        </p:nvSpPr>
        <p:spPr>
          <a:xfrm>
            <a:off x="609600" y="1219200"/>
            <a:ext cx="4947188" cy="1661993"/>
          </a:xfrm>
          <a:prstGeom prst="rect">
            <a:avLst/>
          </a:prstGeom>
          <a:noFill/>
        </p:spPr>
        <p:txBody>
          <a:bodyPr wrap="none" rtlCol="0">
            <a:spAutoFit/>
          </a:bodyPr>
          <a:lstStyle/>
          <a:p>
            <a:pPr>
              <a:buClr>
                <a:schemeClr val="bg2">
                  <a:lumMod val="60000"/>
                  <a:lumOff val="40000"/>
                </a:schemeClr>
              </a:buClr>
              <a:buFont typeface="Wingdings" pitchFamily="2" charset="2"/>
              <a:buChar char="Ø"/>
            </a:pPr>
            <a:r>
              <a:rPr lang="en-US" sz="2800" dirty="0" smtClean="0"/>
              <a:t> Modal Animated Window</a:t>
            </a:r>
          </a:p>
          <a:p>
            <a:pPr>
              <a:buClr>
                <a:schemeClr val="bg2">
                  <a:lumMod val="60000"/>
                  <a:lumOff val="40000"/>
                </a:schemeClr>
              </a:buClr>
              <a:buFont typeface="Wingdings" pitchFamily="2" charset="2"/>
              <a:buChar char="Ø"/>
            </a:pPr>
            <a:r>
              <a:rPr lang="en-US" sz="2800" dirty="0" smtClean="0"/>
              <a:t> </a:t>
            </a:r>
            <a:r>
              <a:rPr lang="en-US" sz="2800" dirty="0" err="1" smtClean="0"/>
              <a:t>Draggable</a:t>
            </a:r>
            <a:endParaRPr lang="en-US" sz="2800" dirty="0" smtClean="0"/>
          </a:p>
          <a:p>
            <a:pPr>
              <a:buClr>
                <a:schemeClr val="bg2">
                  <a:lumMod val="60000"/>
                  <a:lumOff val="40000"/>
                </a:schemeClr>
              </a:buClr>
              <a:buFont typeface="Wingdings" pitchFamily="2" charset="2"/>
              <a:buChar char="Ø"/>
            </a:pPr>
            <a:r>
              <a:rPr lang="en-US" sz="2800" dirty="0" smtClean="0"/>
              <a:t> Fully </a:t>
            </a:r>
            <a:r>
              <a:rPr lang="en-US" sz="2800" dirty="0" err="1" smtClean="0"/>
              <a:t>stylable</a:t>
            </a:r>
            <a:r>
              <a:rPr lang="en-US" sz="2800" dirty="0" smtClean="0"/>
              <a:t> &amp; </a:t>
            </a:r>
            <a:r>
              <a:rPr lang="en-US" sz="2800" dirty="0" err="1" smtClean="0"/>
              <a:t>templetable</a:t>
            </a:r>
            <a:endParaRPr lang="en-US" sz="2800" dirty="0" smtClean="0"/>
          </a:p>
          <a:p>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1"/>
          <p:cNvSpPr>
            <a:spLocks noGrp="1"/>
          </p:cNvSpPr>
          <p:nvPr>
            <p:ph type="ctrTitle"/>
          </p:nvPr>
        </p:nvSpPr>
        <p:spPr>
          <a:xfrm>
            <a:off x="1369219" y="649805"/>
            <a:ext cx="7043208" cy="1523494"/>
          </a:xfrm>
        </p:spPr>
        <p:txBody>
          <a:bodyPr/>
          <a:lstStyle/>
          <a:p>
            <a:pPr defTabSz="914363" fontAlgn="auto">
              <a:spcAft>
                <a:spcPts val="0"/>
              </a:spcAft>
              <a:defRPr/>
            </a:pPr>
            <a:r>
              <a:rPr smtClean="0">
                <a:solidFill>
                  <a:schemeClr val="tx1"/>
                </a:solidFill>
                <a:latin typeface="Segoe Light" pitchFamily="34" charset="0"/>
              </a:rPr>
              <a:t>{ </a:t>
            </a:r>
            <a:r>
              <a:rPr b="1" smtClean="0">
                <a:solidFill>
                  <a:srgbClr val="0099FF"/>
                </a:solidFill>
              </a:rPr>
              <a:t>CRUD</a:t>
            </a:r>
            <a:r>
              <a:rPr smtClean="0">
                <a:solidFill>
                  <a:schemeClr val="tx1"/>
                </a:solidFill>
                <a:latin typeface="Segoe Light" pitchFamily="34" charset="0"/>
              </a:rPr>
              <a:t>}</a:t>
            </a:r>
            <a:endParaRPr dirty="0"/>
          </a:p>
        </p:txBody>
      </p:sp>
      <p:sp>
        <p:nvSpPr>
          <p:cNvPr id="30" name="Subtitle 4"/>
          <p:cNvSpPr>
            <a:spLocks noGrp="1"/>
          </p:cNvSpPr>
          <p:nvPr>
            <p:ph type="subTitle" idx="1"/>
          </p:nvPr>
        </p:nvSpPr>
        <p:spPr>
          <a:xfrm>
            <a:off x="1368425" y="4344988"/>
            <a:ext cx="7043738" cy="461962"/>
          </a:xfrm>
        </p:spPr>
        <p:txBody>
          <a:bodyPr rtlCol="0"/>
          <a:lstStyle/>
          <a:p>
            <a:pPr defTabSz="914363" fontAlgn="auto">
              <a:spcAft>
                <a:spcPts val="0"/>
              </a:spcAft>
              <a:defRPr/>
            </a:pPr>
            <a:endParaRPr lang="en-GB"/>
          </a:p>
        </p:txBody>
      </p:sp>
      <p:sp>
        <p:nvSpPr>
          <p:cNvPr id="31" name="Text Placeholder 3"/>
          <p:cNvSpPr>
            <a:spLocks noGrp="1"/>
          </p:cNvSpPr>
          <p:nvPr>
            <p:ph type="body" sz="quarter" idx="10"/>
          </p:nvPr>
        </p:nvSpPr>
        <p:spPr>
          <a:xfrm>
            <a:off x="609600" y="3886200"/>
            <a:ext cx="7690114" cy="1384994"/>
          </a:xfrm>
        </p:spPr>
        <p:txBody>
          <a:bodyPr rtlCol="0"/>
          <a:lstStyle/>
          <a:p>
            <a:pPr defTabSz="914363" fontAlgn="auto">
              <a:spcAft>
                <a:spcPts val="0"/>
              </a:spcAft>
              <a:defRPr/>
            </a:pPr>
            <a:r>
              <a:rPr/>
              <a:t>demo </a:t>
            </a:r>
            <a:r>
              <a:rPr smtClean="0"/>
              <a:t>two</a:t>
            </a:r>
            <a:endParaRPr/>
          </a:p>
        </p:txBody>
      </p:sp>
      <p:sp>
        <p:nvSpPr>
          <p:cNvPr id="32" name="Rectangle 31"/>
          <p:cNvSpPr/>
          <p:nvPr/>
        </p:nvSpPr>
        <p:spPr>
          <a:xfrm>
            <a:off x="1295400" y="2438400"/>
            <a:ext cx="7467600" cy="954107"/>
          </a:xfrm>
          <a:prstGeom prst="rect">
            <a:avLst/>
          </a:prstGeom>
        </p:spPr>
        <p:txBody>
          <a:bodyPr wrap="square">
            <a:spAutoFit/>
          </a:bodyPr>
          <a:lstStyle/>
          <a:p>
            <a:r>
              <a:rPr lang="en-US" sz="2800" dirty="0" err="1" smtClean="0">
                <a:solidFill>
                  <a:srgbClr val="0099FF"/>
                </a:solidFill>
              </a:rPr>
              <a:t>DataForm</a:t>
            </a:r>
            <a:r>
              <a:rPr lang="en-US" sz="2800" dirty="0" smtClean="0">
                <a:solidFill>
                  <a:srgbClr val="0099FF"/>
                </a:solidFill>
              </a:rPr>
              <a:t>, crud, </a:t>
            </a:r>
            <a:r>
              <a:rPr lang="en-US" sz="2800" dirty="0" err="1" smtClean="0">
                <a:solidFill>
                  <a:srgbClr val="0099FF"/>
                </a:solidFill>
              </a:rPr>
              <a:t>childwindow</a:t>
            </a:r>
            <a:r>
              <a:rPr lang="en-US" sz="2800" dirty="0" smtClean="0">
                <a:solidFill>
                  <a:srgbClr val="0099FF"/>
                </a:solidFill>
              </a:rPr>
              <a:t>, validation, rules, metadata , batching</a:t>
            </a:r>
            <a:endParaRPr lang="en-US" sz="2800" dirty="0" smtClean="0">
              <a:solidFill>
                <a:srgbClr val="0099FF"/>
              </a:solidFill>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04800" y="228600"/>
            <a:ext cx="8382000" cy="664797"/>
          </a:xfrm>
          <a:prstGeom prst="rect">
            <a:avLst/>
          </a:prstGeom>
        </p:spPr>
        <p:txBody>
          <a:bodyPr vert="horz" wrap="square" lIns="0" tIns="0" rIns="0" bIns="0" rtlCol="0" anchor="ctr" anchorCtr="0">
            <a:noAutofit/>
          </a:bodyPr>
          <a:lstStyle/>
          <a:p>
            <a:pPr marL="0" marR="0" lvl="0" indent="0" algn="l" defTabSz="912813" rtl="0" eaLnBrk="1" fontAlgn="base" latinLnBrk="0" hangingPunct="1">
              <a:lnSpc>
                <a:spcPct val="90000"/>
              </a:lnSpc>
              <a:spcBef>
                <a:spcPct val="0"/>
              </a:spcBef>
              <a:spcAft>
                <a:spcPct val="0"/>
              </a:spcAft>
              <a:buClrTx/>
              <a:buSzTx/>
              <a:buFontTx/>
              <a:buNone/>
              <a:tabLst/>
              <a:defRPr/>
            </a:pPr>
            <a:r>
              <a:rPr kumimoji="0" lang="it-CH" sz="5400" b="0" i="0" u="none" strike="noStrike" kern="1200" cap="none" spc="-150" normalizeH="0" baseline="0" noProof="0" dirty="0" smtClean="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uLnTx/>
                <a:uFillTx/>
                <a:latin typeface="+mj-lt"/>
                <a:ea typeface="+mn-ea"/>
                <a:cs typeface="Arial" charset="0"/>
              </a:rPr>
              <a:t>Some more stuff</a:t>
            </a:r>
            <a:endParaRPr kumimoji="0" lang="it-CH" sz="5400" b="0" i="0" u="none" strike="noStrike" kern="1200" cap="none" spc="-150" normalizeH="0" baseline="0" noProof="0" dirty="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uLnTx/>
              <a:uFillTx/>
              <a:latin typeface="+mj-lt"/>
              <a:ea typeface="+mn-ea"/>
              <a:cs typeface="Arial" charset="0"/>
            </a:endParaRPr>
          </a:p>
        </p:txBody>
      </p:sp>
      <p:sp>
        <p:nvSpPr>
          <p:cNvPr id="10" name="TextBox 9"/>
          <p:cNvSpPr txBox="1"/>
          <p:nvPr/>
        </p:nvSpPr>
        <p:spPr>
          <a:xfrm>
            <a:off x="228600" y="1143000"/>
            <a:ext cx="8915400" cy="2954655"/>
          </a:xfrm>
          <a:prstGeom prst="rect">
            <a:avLst/>
          </a:prstGeom>
          <a:noFill/>
        </p:spPr>
        <p:txBody>
          <a:bodyPr wrap="square" rtlCol="0">
            <a:spAutoFit/>
          </a:bodyPr>
          <a:lstStyle/>
          <a:p>
            <a:pPr>
              <a:buClr>
                <a:schemeClr val="bg2">
                  <a:lumMod val="60000"/>
                  <a:lumOff val="40000"/>
                </a:schemeClr>
              </a:buClr>
              <a:buFont typeface="Wingdings" pitchFamily="2" charset="2"/>
              <a:buChar char="Ø"/>
            </a:pPr>
            <a:r>
              <a:rPr lang="en-US" sz="2800" dirty="0" smtClean="0"/>
              <a:t> </a:t>
            </a:r>
            <a:r>
              <a:rPr lang="en-US" sz="2800" b="1" dirty="0" smtClean="0"/>
              <a:t>Offline support – isolated storage</a:t>
            </a:r>
          </a:p>
          <a:p>
            <a:pPr>
              <a:buClr>
                <a:schemeClr val="bg2">
                  <a:lumMod val="60000"/>
                  <a:lumOff val="40000"/>
                </a:schemeClr>
              </a:buClr>
              <a:buFont typeface="Wingdings" pitchFamily="2" charset="2"/>
              <a:buChar char="Ø"/>
            </a:pPr>
            <a:r>
              <a:rPr lang="en-US" sz="2800" b="1" dirty="0" smtClean="0"/>
              <a:t> Azure support</a:t>
            </a:r>
          </a:p>
          <a:p>
            <a:pPr>
              <a:buClr>
                <a:schemeClr val="bg2">
                  <a:lumMod val="60000"/>
                  <a:lumOff val="40000"/>
                </a:schemeClr>
              </a:buClr>
              <a:buFont typeface="Wingdings" pitchFamily="2" charset="2"/>
              <a:buChar char="Ø"/>
            </a:pPr>
            <a:endParaRPr lang="en-US" sz="2800" dirty="0" smtClean="0"/>
          </a:p>
          <a:p>
            <a:r>
              <a:rPr lang="en-US" sz="2800" dirty="0" smtClean="0"/>
              <a:t>[</a:t>
            </a:r>
            <a:r>
              <a:rPr lang="en-US" sz="2800" dirty="0" err="1" smtClean="0"/>
              <a:t>EnableClientAccess</a:t>
            </a:r>
            <a:r>
              <a:rPr lang="en-US" sz="2800" dirty="0" smtClean="0"/>
              <a:t>]</a:t>
            </a:r>
          </a:p>
          <a:p>
            <a:r>
              <a:rPr lang="en-US" sz="2800" dirty="0" smtClean="0"/>
              <a:t>    public class </a:t>
            </a:r>
            <a:r>
              <a:rPr lang="en-US" sz="2800" dirty="0" err="1" smtClean="0"/>
              <a:t>PeopleDomainService</a:t>
            </a:r>
            <a:r>
              <a:rPr lang="en-US" sz="2800" dirty="0" smtClean="0"/>
              <a:t> </a:t>
            </a:r>
            <a:r>
              <a:rPr lang="en-US" sz="2800" dirty="0" smtClean="0"/>
              <a:t>: </a:t>
            </a:r>
            <a:r>
              <a:rPr lang="en-US" sz="2800" dirty="0" err="1" smtClean="0"/>
              <a:t>AzureDomainService</a:t>
            </a:r>
            <a:r>
              <a:rPr lang="en-US" sz="2800" dirty="0" smtClean="0"/>
              <a:t>&lt;</a:t>
            </a:r>
            <a:r>
              <a:rPr lang="en-US" sz="2800" dirty="0" err="1" smtClean="0"/>
              <a:t>NorthwindDataContext</a:t>
            </a:r>
            <a:r>
              <a:rPr lang="en-US" sz="2800" dirty="0" smtClean="0"/>
              <a:t>&gt; {</a:t>
            </a:r>
            <a:endParaRPr lang="en-US" sz="2800" b="1" dirty="0" smtClean="0"/>
          </a:p>
          <a:p>
            <a:endParaRPr 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1"/>
          <p:cNvSpPr>
            <a:spLocks noGrp="1"/>
          </p:cNvSpPr>
          <p:nvPr>
            <p:ph type="ctrTitle"/>
          </p:nvPr>
        </p:nvSpPr>
        <p:spPr>
          <a:xfrm>
            <a:off x="1369219" y="649805"/>
            <a:ext cx="7043208" cy="1523494"/>
          </a:xfrm>
        </p:spPr>
        <p:txBody>
          <a:bodyPr/>
          <a:lstStyle/>
          <a:p>
            <a:pPr defTabSz="914363" fontAlgn="auto">
              <a:spcAft>
                <a:spcPts val="0"/>
              </a:spcAft>
              <a:defRPr/>
            </a:pPr>
            <a:r>
              <a:rPr smtClean="0">
                <a:solidFill>
                  <a:schemeClr val="tx1"/>
                </a:solidFill>
                <a:latin typeface="Segoe Light" pitchFamily="34" charset="0"/>
              </a:rPr>
              <a:t>{ </a:t>
            </a:r>
            <a:r>
              <a:rPr b="1" smtClean="0">
                <a:solidFill>
                  <a:srgbClr val="0099FF"/>
                </a:solidFill>
              </a:rPr>
              <a:t>POCO</a:t>
            </a:r>
            <a:r>
              <a:rPr smtClean="0">
                <a:solidFill>
                  <a:schemeClr val="tx1"/>
                </a:solidFill>
                <a:latin typeface="Segoe Light" pitchFamily="34" charset="0"/>
              </a:rPr>
              <a:t>}</a:t>
            </a:r>
            <a:endParaRPr dirty="0"/>
          </a:p>
        </p:txBody>
      </p:sp>
      <p:sp>
        <p:nvSpPr>
          <p:cNvPr id="30" name="Subtitle 4"/>
          <p:cNvSpPr>
            <a:spLocks noGrp="1"/>
          </p:cNvSpPr>
          <p:nvPr>
            <p:ph type="subTitle" idx="1"/>
          </p:nvPr>
        </p:nvSpPr>
        <p:spPr>
          <a:xfrm>
            <a:off x="1368425" y="4344988"/>
            <a:ext cx="7043738" cy="461962"/>
          </a:xfrm>
        </p:spPr>
        <p:txBody>
          <a:bodyPr rtlCol="0"/>
          <a:lstStyle/>
          <a:p>
            <a:pPr defTabSz="914363" fontAlgn="auto">
              <a:spcAft>
                <a:spcPts val="0"/>
              </a:spcAft>
              <a:defRPr/>
            </a:pPr>
            <a:endParaRPr lang="en-GB"/>
          </a:p>
        </p:txBody>
      </p:sp>
      <p:sp>
        <p:nvSpPr>
          <p:cNvPr id="31" name="Text Placeholder 3"/>
          <p:cNvSpPr>
            <a:spLocks noGrp="1"/>
          </p:cNvSpPr>
          <p:nvPr>
            <p:ph type="body" sz="quarter" idx="10"/>
          </p:nvPr>
        </p:nvSpPr>
        <p:spPr>
          <a:xfrm>
            <a:off x="609600" y="3886200"/>
            <a:ext cx="7690114" cy="1384994"/>
          </a:xfrm>
        </p:spPr>
        <p:txBody>
          <a:bodyPr rtlCol="0"/>
          <a:lstStyle/>
          <a:p>
            <a:pPr defTabSz="914363" fontAlgn="auto">
              <a:spcAft>
                <a:spcPts val="0"/>
              </a:spcAft>
              <a:defRPr/>
            </a:pPr>
            <a:r>
              <a:rPr/>
              <a:t>demo </a:t>
            </a:r>
            <a:r>
              <a:rPr smtClean="0"/>
              <a:t>three</a:t>
            </a:r>
            <a:endParaRPr/>
          </a:p>
        </p:txBody>
      </p:sp>
      <p:sp>
        <p:nvSpPr>
          <p:cNvPr id="32" name="Rectangle 31"/>
          <p:cNvSpPr/>
          <p:nvPr/>
        </p:nvSpPr>
        <p:spPr>
          <a:xfrm>
            <a:off x="1295400" y="2438400"/>
            <a:ext cx="7467600" cy="523220"/>
          </a:xfrm>
          <a:prstGeom prst="rect">
            <a:avLst/>
          </a:prstGeom>
        </p:spPr>
        <p:txBody>
          <a:bodyPr wrap="square">
            <a:spAutoFit/>
          </a:bodyPr>
          <a:lstStyle/>
          <a:p>
            <a:r>
              <a:rPr lang="en-US" sz="2800" dirty="0" err="1" smtClean="0">
                <a:solidFill>
                  <a:srgbClr val="0099FF"/>
                </a:solidFill>
              </a:rPr>
              <a:t>Poco</a:t>
            </a:r>
            <a:r>
              <a:rPr lang="en-US" sz="2800" dirty="0" smtClean="0">
                <a:solidFill>
                  <a:srgbClr val="0099FF"/>
                </a:solidFill>
              </a:rPr>
              <a:t> support</a:t>
            </a:r>
            <a:endParaRPr lang="en-US" sz="2800" dirty="0" smtClean="0">
              <a:solidFill>
                <a:srgbClr val="0099FF"/>
              </a:solidFill>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04800" y="228600"/>
            <a:ext cx="8382000" cy="664797"/>
          </a:xfrm>
          <a:prstGeom prst="rect">
            <a:avLst/>
          </a:prstGeom>
        </p:spPr>
        <p:txBody>
          <a:bodyPr vert="horz" wrap="square" lIns="0" tIns="0" rIns="0" bIns="0" rtlCol="0" anchor="ctr" anchorCtr="0">
            <a:noAutofit/>
          </a:bodyPr>
          <a:lstStyle/>
          <a:p>
            <a:pPr marL="0" marR="0" lvl="0" indent="0" algn="l" defTabSz="912813" rtl="0" eaLnBrk="1" fontAlgn="base" latinLnBrk="0" hangingPunct="1">
              <a:lnSpc>
                <a:spcPct val="90000"/>
              </a:lnSpc>
              <a:spcBef>
                <a:spcPct val="0"/>
              </a:spcBef>
              <a:spcAft>
                <a:spcPct val="0"/>
              </a:spcAft>
              <a:buClrTx/>
              <a:buSzTx/>
              <a:buFontTx/>
              <a:buNone/>
              <a:tabLst/>
              <a:defRPr/>
            </a:pPr>
            <a:r>
              <a:rPr kumimoji="0" lang="it-CH" sz="5400" b="0" i="0" u="none" strike="noStrike" kern="1200" cap="none" spc="-150" normalizeH="0" baseline="0" noProof="0" dirty="0" smtClean="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uLnTx/>
                <a:uFillTx/>
                <a:latin typeface="+mj-lt"/>
                <a:ea typeface="+mn-ea"/>
                <a:cs typeface="Arial" charset="0"/>
              </a:rPr>
              <a:t>Some more stuff again</a:t>
            </a:r>
            <a:endParaRPr kumimoji="0" lang="it-CH" sz="5400" b="0" i="0" u="none" strike="noStrike" kern="1200" cap="none" spc="-150" normalizeH="0" baseline="0" noProof="0" dirty="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uLnTx/>
              <a:uFillTx/>
              <a:latin typeface="+mj-lt"/>
              <a:ea typeface="+mn-ea"/>
              <a:cs typeface="Arial" charset="0"/>
            </a:endParaRPr>
          </a:p>
        </p:txBody>
      </p:sp>
      <p:sp>
        <p:nvSpPr>
          <p:cNvPr id="10" name="TextBox 9"/>
          <p:cNvSpPr txBox="1"/>
          <p:nvPr/>
        </p:nvSpPr>
        <p:spPr>
          <a:xfrm>
            <a:off x="228600" y="1143000"/>
            <a:ext cx="8915400" cy="2954655"/>
          </a:xfrm>
          <a:prstGeom prst="rect">
            <a:avLst/>
          </a:prstGeom>
          <a:noFill/>
        </p:spPr>
        <p:txBody>
          <a:bodyPr wrap="square" rtlCol="0">
            <a:spAutoFit/>
          </a:bodyPr>
          <a:lstStyle/>
          <a:p>
            <a:pPr>
              <a:buClr>
                <a:schemeClr val="bg2">
                  <a:lumMod val="60000"/>
                  <a:lumOff val="40000"/>
                </a:schemeClr>
              </a:buClr>
              <a:buFont typeface="Wingdings" pitchFamily="2" charset="2"/>
              <a:buChar char="Ø"/>
            </a:pPr>
            <a:endParaRPr lang="en-US" sz="2800" dirty="0" smtClean="0"/>
          </a:p>
          <a:p>
            <a:pPr>
              <a:buClr>
                <a:schemeClr val="bg2">
                  <a:lumMod val="60000"/>
                  <a:lumOff val="40000"/>
                </a:schemeClr>
              </a:buClr>
              <a:buFont typeface="Wingdings" pitchFamily="2" charset="2"/>
              <a:buChar char="Ø"/>
            </a:pPr>
            <a:r>
              <a:rPr lang="en-US" sz="2800" b="1" dirty="0" smtClean="0"/>
              <a:t>Printing and </a:t>
            </a:r>
            <a:r>
              <a:rPr lang="en-US" sz="2800" b="1" dirty="0" err="1" smtClean="0"/>
              <a:t>Seo</a:t>
            </a:r>
            <a:r>
              <a:rPr lang="en-US" sz="2800" b="1" dirty="0" smtClean="0"/>
              <a:t> support</a:t>
            </a:r>
          </a:p>
          <a:p>
            <a:pPr>
              <a:buClr>
                <a:schemeClr val="bg2">
                  <a:lumMod val="60000"/>
                  <a:lumOff val="40000"/>
                </a:schemeClr>
              </a:buClr>
              <a:buFont typeface="Wingdings" pitchFamily="2" charset="2"/>
              <a:buChar char="Ø"/>
            </a:pPr>
            <a:endParaRPr lang="en-US" sz="2800" b="1" dirty="0" smtClean="0"/>
          </a:p>
          <a:p>
            <a:pPr>
              <a:buClr>
                <a:schemeClr val="bg2">
                  <a:lumMod val="60000"/>
                  <a:lumOff val="40000"/>
                </a:schemeClr>
              </a:buClr>
            </a:pPr>
            <a:r>
              <a:rPr lang="en-US" sz="2800" dirty="0" err="1" smtClean="0"/>
              <a:t>System.Web.DomainServices.WebControls.DomainDataSource</a:t>
            </a:r>
            <a:endParaRPr lang="en-US" sz="2800" dirty="0" smtClean="0"/>
          </a:p>
          <a:p>
            <a:pPr>
              <a:buClr>
                <a:schemeClr val="bg2">
                  <a:lumMod val="60000"/>
                  <a:lumOff val="40000"/>
                </a:schemeClr>
              </a:buClr>
              <a:buFont typeface="Wingdings" pitchFamily="2" charset="2"/>
              <a:buChar char="Ø"/>
            </a:pPr>
            <a:endParaRPr lang="en-US" sz="2800" b="1" dirty="0" smtClean="0"/>
          </a:p>
          <a:p>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1"/>
          <p:cNvSpPr>
            <a:spLocks noGrp="1"/>
          </p:cNvSpPr>
          <p:nvPr>
            <p:ph type="ctrTitle"/>
          </p:nvPr>
        </p:nvSpPr>
        <p:spPr>
          <a:xfrm>
            <a:off x="1369219" y="649805"/>
            <a:ext cx="7043208" cy="1523494"/>
          </a:xfrm>
        </p:spPr>
        <p:txBody>
          <a:bodyPr/>
          <a:lstStyle/>
          <a:p>
            <a:pPr defTabSz="914363" fontAlgn="auto">
              <a:spcAft>
                <a:spcPts val="0"/>
              </a:spcAft>
              <a:defRPr/>
            </a:pPr>
            <a:r>
              <a:rPr smtClean="0">
                <a:solidFill>
                  <a:schemeClr val="tx1"/>
                </a:solidFill>
                <a:latin typeface="Segoe Light" pitchFamily="34" charset="0"/>
              </a:rPr>
              <a:t>{ </a:t>
            </a:r>
            <a:r>
              <a:rPr b="1" smtClean="0">
                <a:solidFill>
                  <a:srgbClr val="0099FF"/>
                </a:solidFill>
              </a:rPr>
              <a:t>MVVM</a:t>
            </a:r>
            <a:r>
              <a:rPr smtClean="0">
                <a:solidFill>
                  <a:schemeClr val="tx1"/>
                </a:solidFill>
                <a:latin typeface="Segoe Light" pitchFamily="34" charset="0"/>
              </a:rPr>
              <a:t>}</a:t>
            </a:r>
            <a:endParaRPr dirty="0"/>
          </a:p>
        </p:txBody>
      </p:sp>
      <p:sp>
        <p:nvSpPr>
          <p:cNvPr id="30" name="Subtitle 4"/>
          <p:cNvSpPr>
            <a:spLocks noGrp="1"/>
          </p:cNvSpPr>
          <p:nvPr>
            <p:ph type="subTitle" idx="1"/>
          </p:nvPr>
        </p:nvSpPr>
        <p:spPr>
          <a:xfrm>
            <a:off x="1368425" y="4344988"/>
            <a:ext cx="7043738" cy="461962"/>
          </a:xfrm>
        </p:spPr>
        <p:txBody>
          <a:bodyPr rtlCol="0"/>
          <a:lstStyle/>
          <a:p>
            <a:pPr defTabSz="914363" fontAlgn="auto">
              <a:spcAft>
                <a:spcPts val="0"/>
              </a:spcAft>
              <a:defRPr/>
            </a:pPr>
            <a:endParaRPr lang="en-GB"/>
          </a:p>
        </p:txBody>
      </p:sp>
      <p:sp>
        <p:nvSpPr>
          <p:cNvPr id="31" name="Text Placeholder 3"/>
          <p:cNvSpPr>
            <a:spLocks noGrp="1"/>
          </p:cNvSpPr>
          <p:nvPr>
            <p:ph type="body" sz="quarter" idx="10"/>
          </p:nvPr>
        </p:nvSpPr>
        <p:spPr>
          <a:xfrm>
            <a:off x="609600" y="3886200"/>
            <a:ext cx="7690114" cy="1384994"/>
          </a:xfrm>
        </p:spPr>
        <p:txBody>
          <a:bodyPr rtlCol="0"/>
          <a:lstStyle/>
          <a:p>
            <a:pPr defTabSz="914363" fontAlgn="auto">
              <a:spcAft>
                <a:spcPts val="0"/>
              </a:spcAft>
              <a:defRPr/>
            </a:pPr>
            <a:r>
              <a:rPr/>
              <a:t>demo </a:t>
            </a:r>
            <a:r>
              <a:rPr smtClean="0"/>
              <a:t> four</a:t>
            </a:r>
            <a:endParaRPr/>
          </a:p>
        </p:txBody>
      </p:sp>
      <p:sp>
        <p:nvSpPr>
          <p:cNvPr id="32" name="Rectangle 31"/>
          <p:cNvSpPr/>
          <p:nvPr/>
        </p:nvSpPr>
        <p:spPr>
          <a:xfrm>
            <a:off x="1295400" y="2438400"/>
            <a:ext cx="7467600" cy="523220"/>
          </a:xfrm>
          <a:prstGeom prst="rect">
            <a:avLst/>
          </a:prstGeom>
        </p:spPr>
        <p:txBody>
          <a:bodyPr wrap="square">
            <a:spAutoFit/>
          </a:bodyPr>
          <a:lstStyle/>
          <a:p>
            <a:r>
              <a:rPr lang="en-US" sz="2800" dirty="0" smtClean="0">
                <a:solidFill>
                  <a:srgbClr val="0099FF"/>
                </a:solidFill>
              </a:rPr>
              <a:t>MVVM and </a:t>
            </a:r>
            <a:r>
              <a:rPr lang="en-US" sz="2800" dirty="0" err="1" smtClean="0">
                <a:solidFill>
                  <a:srgbClr val="0099FF"/>
                </a:solidFill>
              </a:rPr>
              <a:t>Ria</a:t>
            </a:r>
            <a:r>
              <a:rPr lang="en-US" sz="2800" dirty="0" smtClean="0">
                <a:solidFill>
                  <a:srgbClr val="0099FF"/>
                </a:solidFill>
              </a:rPr>
              <a:t> services</a:t>
            </a:r>
            <a:endParaRPr lang="en-US" sz="2800" dirty="0" smtClean="0">
              <a:solidFill>
                <a:srgbClr val="0099FF"/>
              </a:solidFill>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04800" y="304800"/>
            <a:ext cx="8382000" cy="664797"/>
          </a:xfrm>
          <a:prstGeom prst="rect">
            <a:avLst/>
          </a:prstGeom>
        </p:spPr>
        <p:txBody>
          <a:bodyPr vert="horz" wrap="square" lIns="0" tIns="0" rIns="0" bIns="0" rtlCol="0" anchor="ctr" anchorCtr="0">
            <a:noAutofit/>
          </a:bodyPr>
          <a:lstStyle/>
          <a:p>
            <a:pPr marL="0" marR="0" lvl="0" indent="0" algn="l" defTabSz="912813" rtl="0" eaLnBrk="1" fontAlgn="base" latinLnBrk="0" hangingPunct="1">
              <a:lnSpc>
                <a:spcPct val="90000"/>
              </a:lnSpc>
              <a:spcBef>
                <a:spcPct val="0"/>
              </a:spcBef>
              <a:spcAft>
                <a:spcPct val="0"/>
              </a:spcAft>
              <a:buClrTx/>
              <a:buSzTx/>
              <a:buFontTx/>
              <a:buNone/>
              <a:tabLst/>
              <a:defRPr/>
            </a:pPr>
            <a:r>
              <a:rPr kumimoji="0" lang="it-CH" sz="5400" b="0" i="0" u="none" strike="noStrike" kern="1200" cap="none" spc="-150" normalizeH="0" baseline="0" noProof="0" dirty="0" smtClean="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uLnTx/>
                <a:uFillTx/>
                <a:latin typeface="+mj-lt"/>
                <a:ea typeface="+mn-ea"/>
                <a:cs typeface="Arial" charset="0"/>
              </a:rPr>
              <a:t>.Net</a:t>
            </a:r>
            <a:r>
              <a:rPr kumimoji="0" lang="it-CH" sz="5400" b="0" i="0" u="none" strike="noStrike" kern="1200" cap="none" spc="-150" normalizeH="0" noProof="0" dirty="0" smtClean="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uLnTx/>
                <a:uFillTx/>
                <a:latin typeface="+mj-lt"/>
                <a:ea typeface="+mn-ea"/>
                <a:cs typeface="Arial" charset="0"/>
              </a:rPr>
              <a:t> Ria Services Roadmap</a:t>
            </a:r>
            <a:endParaRPr kumimoji="0" lang="it-CH" sz="5400" b="0" i="0" u="none" strike="noStrike" kern="1200" cap="none" spc="-150" normalizeH="0" baseline="0" noProof="0" dirty="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uLnTx/>
              <a:uFillTx/>
              <a:latin typeface="+mj-lt"/>
              <a:ea typeface="+mn-ea"/>
              <a:cs typeface="Arial" charset="0"/>
            </a:endParaRPr>
          </a:p>
        </p:txBody>
      </p:sp>
      <p:sp>
        <p:nvSpPr>
          <p:cNvPr id="10" name="TextBox 9"/>
          <p:cNvSpPr txBox="1"/>
          <p:nvPr/>
        </p:nvSpPr>
        <p:spPr>
          <a:xfrm>
            <a:off x="228600" y="1143000"/>
            <a:ext cx="8915400" cy="4247317"/>
          </a:xfrm>
          <a:prstGeom prst="rect">
            <a:avLst/>
          </a:prstGeom>
          <a:noFill/>
        </p:spPr>
        <p:txBody>
          <a:bodyPr wrap="square" rtlCol="0">
            <a:spAutoFit/>
          </a:bodyPr>
          <a:lstStyle/>
          <a:p>
            <a:pPr>
              <a:buClr>
                <a:schemeClr val="bg2">
                  <a:lumMod val="60000"/>
                  <a:lumOff val="40000"/>
                </a:schemeClr>
              </a:buClr>
              <a:buFont typeface="Wingdings" pitchFamily="2" charset="2"/>
              <a:buChar char="Ø"/>
            </a:pPr>
            <a:r>
              <a:rPr lang="en-US" sz="2800" dirty="0" smtClean="0"/>
              <a:t> </a:t>
            </a:r>
            <a:r>
              <a:rPr lang="en-US" sz="2800" b="1" dirty="0" smtClean="0"/>
              <a:t>July 2009: Updated CTP</a:t>
            </a:r>
            <a:endParaRPr lang="en-US" sz="2800" b="1" dirty="0" smtClean="0"/>
          </a:p>
          <a:p>
            <a:pPr lvl="1">
              <a:buClr>
                <a:schemeClr val="bg2">
                  <a:lumMod val="60000"/>
                  <a:lumOff val="40000"/>
                </a:schemeClr>
              </a:buClr>
              <a:buSzPct val="140000"/>
              <a:buFont typeface="Arial" pitchFamily="34" charset="0"/>
              <a:buChar char="•"/>
            </a:pPr>
            <a:r>
              <a:rPr lang="en-US" sz="2800" dirty="0" smtClean="0"/>
              <a:t> maybe remove production(go-live) restrictions</a:t>
            </a:r>
          </a:p>
          <a:p>
            <a:pPr lvl="1">
              <a:buClr>
                <a:schemeClr val="bg2">
                  <a:lumMod val="60000"/>
                  <a:lumOff val="40000"/>
                </a:schemeClr>
              </a:buClr>
              <a:buSzPct val="140000"/>
              <a:buFont typeface="Arial" pitchFamily="34" charset="0"/>
              <a:buChar char="•"/>
            </a:pPr>
            <a:r>
              <a:rPr lang="en-US" sz="2800" dirty="0" smtClean="0"/>
              <a:t>better shared code, extensibility and code-gen features</a:t>
            </a:r>
          </a:p>
          <a:p>
            <a:pPr lvl="1">
              <a:buClr>
                <a:schemeClr val="bg2">
                  <a:lumMod val="60000"/>
                  <a:lumOff val="40000"/>
                </a:schemeClr>
              </a:buClr>
              <a:buSzPct val="140000"/>
              <a:buFont typeface="Arial" pitchFamily="34" charset="0"/>
              <a:buChar char="•"/>
            </a:pPr>
            <a:r>
              <a:rPr lang="en-US" sz="2800" dirty="0" smtClean="0"/>
              <a:t>better integration with ADO.NET Data Services</a:t>
            </a:r>
          </a:p>
          <a:p>
            <a:pPr>
              <a:buClr>
                <a:schemeClr val="bg2">
                  <a:lumMod val="60000"/>
                  <a:lumOff val="40000"/>
                </a:schemeClr>
              </a:buClr>
              <a:buFont typeface="Wingdings" pitchFamily="2" charset="2"/>
              <a:buChar char="Ø"/>
            </a:pPr>
            <a:r>
              <a:rPr lang="en-US" sz="2800" dirty="0" smtClean="0"/>
              <a:t> </a:t>
            </a:r>
            <a:r>
              <a:rPr lang="en-US" sz="2800" b="1" dirty="0" smtClean="0"/>
              <a:t>PDC 2009: Beta</a:t>
            </a:r>
          </a:p>
          <a:p>
            <a:pPr lvl="1">
              <a:buClr>
                <a:schemeClr val="bg2">
                  <a:lumMod val="60000"/>
                  <a:lumOff val="40000"/>
                </a:schemeClr>
              </a:buClr>
              <a:buSzPct val="140000"/>
              <a:buFont typeface="Arial" pitchFamily="34" charset="0"/>
              <a:buChar char="•"/>
            </a:pPr>
            <a:r>
              <a:rPr lang="en-US" sz="2800" dirty="0" smtClean="0"/>
              <a:t>support for VS2010 and .NET 4 and move to ADO.NET Data Services as the underlying protocol</a:t>
            </a:r>
          </a:p>
          <a:p>
            <a:pPr>
              <a:buClr>
                <a:schemeClr val="bg2">
                  <a:lumMod val="60000"/>
                  <a:lumOff val="40000"/>
                </a:schemeClr>
              </a:buClr>
              <a:buFont typeface="Wingdings" pitchFamily="2" charset="2"/>
              <a:buChar char="Ø"/>
            </a:pPr>
            <a:r>
              <a:rPr lang="en-US" sz="2800" dirty="0" smtClean="0"/>
              <a:t> </a:t>
            </a:r>
            <a:r>
              <a:rPr lang="en-US" sz="2800" b="1" dirty="0" smtClean="0"/>
              <a:t>First part of 2010: RTW </a:t>
            </a:r>
          </a:p>
          <a:p>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04800" y="228600"/>
            <a:ext cx="8382000" cy="664797"/>
          </a:xfrm>
          <a:prstGeom prst="rect">
            <a:avLst/>
          </a:prstGeom>
        </p:spPr>
        <p:txBody>
          <a:bodyPr vert="horz" wrap="square" lIns="0" tIns="0" rIns="0" bIns="0" rtlCol="0" anchor="ctr" anchorCtr="0">
            <a:noAutofit/>
          </a:bodyPr>
          <a:lstStyle/>
          <a:p>
            <a:pPr marL="0" marR="0" lvl="0" indent="0" algn="l" defTabSz="912813" rtl="0" eaLnBrk="1" fontAlgn="base" latinLnBrk="0" hangingPunct="1">
              <a:lnSpc>
                <a:spcPct val="90000"/>
              </a:lnSpc>
              <a:spcBef>
                <a:spcPct val="0"/>
              </a:spcBef>
              <a:spcAft>
                <a:spcPct val="0"/>
              </a:spcAft>
              <a:buClrTx/>
              <a:buSzTx/>
              <a:buFontTx/>
              <a:buNone/>
              <a:tabLst/>
              <a:defRPr/>
            </a:pPr>
            <a:r>
              <a:rPr kumimoji="0" lang="it-CH" sz="5400" b="0" i="0" u="none" strike="noStrike" kern="1200" cap="none" spc="-150" normalizeH="0" baseline="0" noProof="0" dirty="0" smtClean="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uLnTx/>
                <a:uFillTx/>
                <a:latin typeface="+mj-lt"/>
                <a:ea typeface="+mn-ea"/>
                <a:cs typeface="Arial" charset="0"/>
              </a:rPr>
              <a:t>References</a:t>
            </a:r>
            <a:endParaRPr kumimoji="0" lang="it-CH" sz="5400" b="0" i="0" u="none" strike="noStrike" kern="1200" cap="none" spc="-150" normalizeH="0" baseline="0" noProof="0" dirty="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uLnTx/>
              <a:uFillTx/>
              <a:latin typeface="+mj-lt"/>
              <a:ea typeface="+mn-ea"/>
              <a:cs typeface="Arial" charset="0"/>
            </a:endParaRPr>
          </a:p>
        </p:txBody>
      </p:sp>
      <p:sp>
        <p:nvSpPr>
          <p:cNvPr id="4" name="TextBox 3"/>
          <p:cNvSpPr txBox="1"/>
          <p:nvPr/>
        </p:nvSpPr>
        <p:spPr>
          <a:xfrm>
            <a:off x="1066800" y="1752600"/>
            <a:ext cx="6881820" cy="2831544"/>
          </a:xfrm>
          <a:prstGeom prst="rect">
            <a:avLst/>
          </a:prstGeom>
          <a:noFill/>
        </p:spPr>
        <p:txBody>
          <a:bodyPr wrap="none" rtlCol="0">
            <a:spAutoFit/>
          </a:bodyPr>
          <a:lstStyle/>
          <a:p>
            <a:r>
              <a:rPr lang="en-US" sz="3200" dirty="0" smtClean="0">
                <a:hlinkClick r:id="rId2"/>
              </a:rPr>
              <a:t>http://www.nikhilk.net</a:t>
            </a:r>
            <a:r>
              <a:rPr lang="en-US" sz="3200" dirty="0" smtClean="0">
                <a:hlinkClick r:id="rId2"/>
              </a:rPr>
              <a:t>/</a:t>
            </a:r>
            <a:endParaRPr lang="en-US" sz="3200" dirty="0" smtClean="0"/>
          </a:p>
          <a:p>
            <a:r>
              <a:rPr lang="en-US" sz="3200" dirty="0" smtClean="0">
                <a:hlinkClick r:id="rId3"/>
              </a:rPr>
              <a:t>http://blogs.msdn.com/brada</a:t>
            </a:r>
            <a:r>
              <a:rPr lang="en-US" sz="3200" dirty="0" smtClean="0">
                <a:hlinkClick r:id="rId3"/>
              </a:rPr>
              <a:t>/</a:t>
            </a:r>
            <a:endParaRPr lang="en-US" sz="3200" dirty="0" smtClean="0"/>
          </a:p>
          <a:p>
            <a:r>
              <a:rPr lang="en-US" sz="3200" dirty="0" smtClean="0">
                <a:hlinkClick r:id="rId4"/>
              </a:rPr>
              <a:t>http://timheuer.com/blog</a:t>
            </a:r>
            <a:r>
              <a:rPr lang="en-US" sz="3200" dirty="0" smtClean="0">
                <a:hlinkClick r:id="rId4"/>
              </a:rPr>
              <a:t>/</a:t>
            </a:r>
            <a:endParaRPr lang="en-US" sz="3200" dirty="0" smtClean="0"/>
          </a:p>
          <a:p>
            <a:r>
              <a:rPr lang="en-US" sz="3200" dirty="0" smtClean="0">
                <a:hlinkClick r:id="rId5"/>
              </a:rPr>
              <a:t>http://www.cauldwell.net/patrick/blog</a:t>
            </a:r>
            <a:r>
              <a:rPr lang="en-US" sz="3200" dirty="0" smtClean="0">
                <a:hlinkClick r:id="rId5"/>
              </a:rPr>
              <a:t>/</a:t>
            </a:r>
            <a:endParaRPr lang="en-US" sz="3200" dirty="0" smtClean="0"/>
          </a:p>
          <a:p>
            <a:endParaRPr lang="en-US" sz="3200" dirty="0" smtClean="0"/>
          </a:p>
          <a:p>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p:cNvSpPr txBox="1">
            <a:spLocks/>
          </p:cNvSpPr>
          <p:nvPr/>
        </p:nvSpPr>
        <p:spPr>
          <a:xfrm>
            <a:off x="381000" y="230189"/>
            <a:ext cx="8382000" cy="1065212"/>
          </a:xfrm>
          <a:prstGeom prst="rect">
            <a:avLst/>
          </a:prstGeom>
        </p:spPr>
        <p:txBody>
          <a:bodyPr vert="horz" wrap="square" lIns="0" tIns="0" rIns="0" bIns="0" rtlCol="0" anchor="ctr" anchorCtr="0">
            <a:noAutofit/>
          </a:bodyPr>
          <a:lstStyle/>
          <a:p>
            <a:pPr lvl="0">
              <a:lnSpc>
                <a:spcPct val="90000"/>
              </a:lnSpc>
            </a:pPr>
            <a:r>
              <a:rPr kumimoji="0" lang="en-US" sz="3600" b="0" i="0" u="none" strike="noStrike" kern="1200" cap="none" spc="-150" normalizeH="0" baseline="0" noProof="0" dirty="0" smtClean="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uLnTx/>
                <a:uFillTx/>
                <a:latin typeface="+mj-lt"/>
                <a:ea typeface="+mn-ea"/>
                <a:cs typeface="Arial" charset="0"/>
              </a:rPr>
              <a:t>About me</a:t>
            </a:r>
            <a:endParaRPr kumimoji="0" lang="it-CH" sz="3600" b="0" i="0" u="none" strike="noStrike" kern="1200" cap="none" spc="-150" normalizeH="0" baseline="0" noProof="0" dirty="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uLnTx/>
              <a:uFillTx/>
              <a:latin typeface="+mj-lt"/>
              <a:ea typeface="+mn-ea"/>
              <a:cs typeface="Arial" charset="0"/>
            </a:endParaRPr>
          </a:p>
        </p:txBody>
      </p:sp>
      <p:pic>
        <p:nvPicPr>
          <p:cNvPr id="1026" name="Picture 2" descr="E:\Logos\MCAD(rgb).png"/>
          <p:cNvPicPr>
            <a:picLocks noChangeAspect="1" noChangeArrowheads="1"/>
          </p:cNvPicPr>
          <p:nvPr/>
        </p:nvPicPr>
        <p:blipFill>
          <a:blip r:embed="rId2"/>
          <a:srcRect/>
          <a:stretch>
            <a:fillRect/>
          </a:stretch>
        </p:blipFill>
        <p:spPr bwMode="auto">
          <a:xfrm>
            <a:off x="609600" y="1371600"/>
            <a:ext cx="1533525" cy="762000"/>
          </a:xfrm>
          <a:prstGeom prst="rect">
            <a:avLst/>
          </a:prstGeom>
          <a:noFill/>
        </p:spPr>
      </p:pic>
      <p:pic>
        <p:nvPicPr>
          <p:cNvPr id="1027" name="Picture 3" descr="E:\Logos\MCSD(rgb).png"/>
          <p:cNvPicPr>
            <a:picLocks noChangeAspect="1" noChangeArrowheads="1"/>
          </p:cNvPicPr>
          <p:nvPr/>
        </p:nvPicPr>
        <p:blipFill>
          <a:blip r:embed="rId3"/>
          <a:srcRect/>
          <a:stretch>
            <a:fillRect/>
          </a:stretch>
        </p:blipFill>
        <p:spPr bwMode="auto">
          <a:xfrm>
            <a:off x="3886200" y="1219200"/>
            <a:ext cx="1524000" cy="762000"/>
          </a:xfrm>
          <a:prstGeom prst="rect">
            <a:avLst/>
          </a:prstGeom>
          <a:noFill/>
        </p:spPr>
      </p:pic>
      <p:pic>
        <p:nvPicPr>
          <p:cNvPr id="1028" name="Picture 4" descr="E:\Logos\MCTS(rgb).png"/>
          <p:cNvPicPr>
            <a:picLocks noChangeAspect="1" noChangeArrowheads="1"/>
          </p:cNvPicPr>
          <p:nvPr/>
        </p:nvPicPr>
        <p:blipFill>
          <a:blip r:embed="rId4"/>
          <a:srcRect/>
          <a:stretch>
            <a:fillRect/>
          </a:stretch>
        </p:blipFill>
        <p:spPr bwMode="auto">
          <a:xfrm>
            <a:off x="4648200" y="2438400"/>
            <a:ext cx="1047750" cy="762000"/>
          </a:xfrm>
          <a:prstGeom prst="rect">
            <a:avLst/>
          </a:prstGeom>
          <a:noFill/>
        </p:spPr>
      </p:pic>
      <p:pic>
        <p:nvPicPr>
          <p:cNvPr id="1029" name="Picture 5" descr="E:\Logos\MCPD(rgb).png"/>
          <p:cNvPicPr>
            <a:picLocks noChangeAspect="1" noChangeArrowheads="1"/>
          </p:cNvPicPr>
          <p:nvPr/>
        </p:nvPicPr>
        <p:blipFill>
          <a:blip r:embed="rId5"/>
          <a:srcRect/>
          <a:stretch>
            <a:fillRect/>
          </a:stretch>
        </p:blipFill>
        <p:spPr bwMode="auto">
          <a:xfrm>
            <a:off x="6629400" y="2133600"/>
            <a:ext cx="1085850" cy="762000"/>
          </a:xfrm>
          <a:prstGeom prst="rect">
            <a:avLst/>
          </a:prstGeom>
          <a:noFill/>
        </p:spPr>
      </p:pic>
      <p:pic>
        <p:nvPicPr>
          <p:cNvPr id="1030" name="Picture 6" descr="E:\Logos\MCT(rgb)_3926_3964.png"/>
          <p:cNvPicPr>
            <a:picLocks noChangeAspect="1" noChangeArrowheads="1"/>
          </p:cNvPicPr>
          <p:nvPr/>
        </p:nvPicPr>
        <p:blipFill>
          <a:blip r:embed="rId6"/>
          <a:srcRect/>
          <a:stretch>
            <a:fillRect/>
          </a:stretch>
        </p:blipFill>
        <p:spPr bwMode="auto">
          <a:xfrm>
            <a:off x="609600" y="2362200"/>
            <a:ext cx="3257550" cy="571500"/>
          </a:xfrm>
          <a:prstGeom prst="rect">
            <a:avLst/>
          </a:prstGeom>
          <a:noFill/>
        </p:spPr>
      </p:pic>
      <p:pic>
        <p:nvPicPr>
          <p:cNvPr id="1031" name="Picture 7" descr="E:\Logos\Ineta.png"/>
          <p:cNvPicPr>
            <a:picLocks noChangeAspect="1" noChangeArrowheads="1"/>
          </p:cNvPicPr>
          <p:nvPr/>
        </p:nvPicPr>
        <p:blipFill>
          <a:blip r:embed="rId7"/>
          <a:srcRect/>
          <a:stretch>
            <a:fillRect/>
          </a:stretch>
        </p:blipFill>
        <p:spPr bwMode="auto">
          <a:xfrm>
            <a:off x="914400" y="3810000"/>
            <a:ext cx="1880515" cy="1143000"/>
          </a:xfrm>
          <a:prstGeom prst="rect">
            <a:avLst/>
          </a:prstGeom>
          <a:noFill/>
        </p:spPr>
      </p:pic>
      <p:pic>
        <p:nvPicPr>
          <p:cNvPr id="1032" name="Picture 8" descr="E:\Logos\pass_logo.gif"/>
          <p:cNvPicPr>
            <a:picLocks noChangeAspect="1" noChangeArrowheads="1"/>
          </p:cNvPicPr>
          <p:nvPr/>
        </p:nvPicPr>
        <p:blipFill>
          <a:blip r:embed="rId8"/>
          <a:srcRect/>
          <a:stretch>
            <a:fillRect/>
          </a:stretch>
        </p:blipFill>
        <p:spPr bwMode="auto">
          <a:xfrm>
            <a:off x="5791200" y="4419600"/>
            <a:ext cx="1295400" cy="983849"/>
          </a:xfrm>
          <a:prstGeom prst="rect">
            <a:avLst/>
          </a:prstGeom>
          <a:noFill/>
        </p:spPr>
      </p:pic>
      <p:pic>
        <p:nvPicPr>
          <p:cNvPr id="1033" name="Picture 9" descr="E:\Logos\culminis_logo_trans_gif.jpg"/>
          <p:cNvPicPr>
            <a:picLocks noChangeAspect="1" noChangeArrowheads="1"/>
          </p:cNvPicPr>
          <p:nvPr/>
        </p:nvPicPr>
        <p:blipFill>
          <a:blip r:embed="rId9"/>
          <a:srcRect/>
          <a:stretch>
            <a:fillRect/>
          </a:stretch>
        </p:blipFill>
        <p:spPr bwMode="auto">
          <a:xfrm>
            <a:off x="3581400" y="5029200"/>
            <a:ext cx="1200150" cy="1561171"/>
          </a:xfrm>
          <a:prstGeom prst="rect">
            <a:avLst/>
          </a:prstGeom>
          <a:noFill/>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p:cNvSpPr txBox="1">
            <a:spLocks/>
          </p:cNvSpPr>
          <p:nvPr/>
        </p:nvSpPr>
        <p:spPr>
          <a:xfrm>
            <a:off x="381000" y="230189"/>
            <a:ext cx="8382000" cy="1065212"/>
          </a:xfrm>
          <a:prstGeom prst="rect">
            <a:avLst/>
          </a:prstGeom>
        </p:spPr>
        <p:txBody>
          <a:bodyPr vert="horz" wrap="square" lIns="0" tIns="0" rIns="0" bIns="0" rtlCol="0" anchor="ctr" anchorCtr="0">
            <a:noAutofit/>
          </a:bodyPr>
          <a:lstStyle/>
          <a:p>
            <a:pPr lvl="0">
              <a:lnSpc>
                <a:spcPct val="90000"/>
              </a:lnSpc>
            </a:pPr>
            <a:r>
              <a:rPr kumimoji="0" lang="en-US" sz="3600" b="0" i="0" u="none" strike="noStrike" kern="1200" cap="none" spc="-150" normalizeH="0" baseline="0" noProof="0" dirty="0" smtClean="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uLnTx/>
                <a:uFillTx/>
                <a:latin typeface="+mj-lt"/>
                <a:ea typeface="+mn-ea"/>
                <a:cs typeface="Arial" charset="0"/>
              </a:rPr>
              <a:t>Agenda</a:t>
            </a:r>
            <a:endParaRPr kumimoji="0" lang="it-CH" sz="3600" b="0" i="0" u="none" strike="noStrike" kern="1200" cap="none" spc="-150" normalizeH="0" baseline="0" noProof="0" dirty="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uLnTx/>
              <a:uFillTx/>
              <a:latin typeface="+mj-lt"/>
              <a:ea typeface="+mn-ea"/>
              <a:cs typeface="Arial" charset="0"/>
            </a:endParaRPr>
          </a:p>
        </p:txBody>
      </p:sp>
      <p:sp>
        <p:nvSpPr>
          <p:cNvPr id="17" name="TextBox 16"/>
          <p:cNvSpPr txBox="1"/>
          <p:nvPr/>
        </p:nvSpPr>
        <p:spPr>
          <a:xfrm>
            <a:off x="304800" y="1447800"/>
            <a:ext cx="8382000" cy="5693866"/>
          </a:xfrm>
          <a:prstGeom prst="rect">
            <a:avLst/>
          </a:prstGeom>
          <a:noFill/>
        </p:spPr>
        <p:txBody>
          <a:bodyPr wrap="square" rtlCol="0">
            <a:spAutoFit/>
          </a:bodyPr>
          <a:lstStyle/>
          <a:p>
            <a:pPr>
              <a:buClr>
                <a:schemeClr val="tx1">
                  <a:lumMod val="50000"/>
                </a:schemeClr>
              </a:buClr>
              <a:buSzPct val="110000"/>
              <a:buFont typeface="Wingdings" pitchFamily="2" charset="2"/>
              <a:buChar char="Ø"/>
            </a:pPr>
            <a:r>
              <a:rPr lang="en-US" sz="2800" dirty="0" smtClean="0"/>
              <a:t> Intro to </a:t>
            </a:r>
            <a:r>
              <a:rPr lang="en-US" sz="2800" dirty="0" err="1" smtClean="0"/>
              <a:t>.Net</a:t>
            </a:r>
            <a:r>
              <a:rPr lang="en-US" sz="2800" dirty="0" smtClean="0"/>
              <a:t> </a:t>
            </a:r>
            <a:r>
              <a:rPr lang="en-US" sz="2800" dirty="0" err="1" smtClean="0"/>
              <a:t>Ria</a:t>
            </a:r>
            <a:r>
              <a:rPr lang="en-US" sz="2800" dirty="0" smtClean="0"/>
              <a:t> Services</a:t>
            </a:r>
          </a:p>
          <a:p>
            <a:pPr>
              <a:buClr>
                <a:schemeClr val="tx1">
                  <a:lumMod val="50000"/>
                </a:schemeClr>
              </a:buClr>
              <a:buSzPct val="110000"/>
              <a:buFont typeface="Wingdings" pitchFamily="2" charset="2"/>
              <a:buChar char="Ø"/>
            </a:pPr>
            <a:r>
              <a:rPr lang="en-US" sz="2800" dirty="0" smtClean="0"/>
              <a:t> Entity framework, </a:t>
            </a:r>
            <a:r>
              <a:rPr lang="en-US" sz="2800" dirty="0" err="1" smtClean="0"/>
              <a:t>Linq</a:t>
            </a:r>
            <a:r>
              <a:rPr lang="en-US" sz="2800" dirty="0" smtClean="0"/>
              <a:t> to </a:t>
            </a:r>
            <a:r>
              <a:rPr lang="en-US" sz="2800" dirty="0" err="1" smtClean="0"/>
              <a:t>Sql</a:t>
            </a:r>
            <a:r>
              <a:rPr lang="en-US" sz="2800" dirty="0" smtClean="0"/>
              <a:t>,  POCO support…</a:t>
            </a:r>
          </a:p>
          <a:p>
            <a:pPr>
              <a:buClr>
                <a:schemeClr val="tx1">
                  <a:lumMod val="50000"/>
                </a:schemeClr>
              </a:buClr>
              <a:buSzPct val="110000"/>
              <a:buFont typeface="Wingdings" pitchFamily="2" charset="2"/>
              <a:buChar char="Ø"/>
            </a:pPr>
            <a:r>
              <a:rPr lang="en-US" sz="2800" dirty="0" smtClean="0"/>
              <a:t> CRUD , sorting, filtering , grouping , batching</a:t>
            </a:r>
          </a:p>
          <a:p>
            <a:pPr>
              <a:buClr>
                <a:schemeClr val="tx1">
                  <a:lumMod val="50000"/>
                </a:schemeClr>
              </a:buClr>
              <a:buSzPct val="110000"/>
              <a:buFont typeface="Wingdings" pitchFamily="2" charset="2"/>
              <a:buChar char="Ø"/>
            </a:pPr>
            <a:r>
              <a:rPr lang="en-US" sz="2800" dirty="0" smtClean="0"/>
              <a:t> Client and server side validation</a:t>
            </a:r>
          </a:p>
          <a:p>
            <a:pPr>
              <a:buClr>
                <a:schemeClr val="tx1">
                  <a:lumMod val="50000"/>
                </a:schemeClr>
              </a:buClr>
              <a:buSzPct val="110000"/>
              <a:buFont typeface="Wingdings" pitchFamily="2" charset="2"/>
              <a:buChar char="Ø"/>
            </a:pPr>
            <a:r>
              <a:rPr lang="en-US" sz="2800" dirty="0" smtClean="0"/>
              <a:t> </a:t>
            </a:r>
            <a:r>
              <a:rPr lang="en-US" sz="2800" dirty="0" err="1" smtClean="0"/>
              <a:t>Dataform</a:t>
            </a:r>
            <a:r>
              <a:rPr lang="en-US" sz="2800" dirty="0" smtClean="0"/>
              <a:t>, </a:t>
            </a:r>
            <a:r>
              <a:rPr lang="en-US" sz="2800" dirty="0" err="1" smtClean="0"/>
              <a:t>Childwindow</a:t>
            </a:r>
            <a:r>
              <a:rPr lang="en-US" sz="2800" dirty="0" smtClean="0"/>
              <a:t>, Authentication</a:t>
            </a:r>
          </a:p>
          <a:p>
            <a:pPr>
              <a:buClr>
                <a:schemeClr val="tx1">
                  <a:lumMod val="50000"/>
                </a:schemeClr>
              </a:buClr>
              <a:buSzPct val="110000"/>
              <a:buFont typeface="Wingdings" pitchFamily="2" charset="2"/>
              <a:buChar char="Ø"/>
            </a:pPr>
            <a:r>
              <a:rPr lang="en-US" sz="2800" dirty="0" smtClean="0"/>
              <a:t> MVVM support, unit testing support</a:t>
            </a:r>
          </a:p>
          <a:p>
            <a:pPr>
              <a:buClr>
                <a:schemeClr val="tx1">
                  <a:lumMod val="50000"/>
                </a:schemeClr>
              </a:buClr>
              <a:buSzPct val="110000"/>
              <a:buFont typeface="Wingdings" pitchFamily="2" charset="2"/>
              <a:buChar char="Ø"/>
            </a:pPr>
            <a:r>
              <a:rPr lang="en-US" sz="2800" dirty="0" smtClean="0"/>
              <a:t> Offline support, Azure </a:t>
            </a:r>
          </a:p>
          <a:p>
            <a:pPr>
              <a:buClr>
                <a:schemeClr val="tx1">
                  <a:lumMod val="50000"/>
                </a:schemeClr>
              </a:buClr>
              <a:buSzPct val="110000"/>
              <a:buFont typeface="Wingdings" pitchFamily="2" charset="2"/>
              <a:buChar char="Ø"/>
            </a:pPr>
            <a:r>
              <a:rPr lang="en-US" sz="2800" dirty="0" smtClean="0"/>
              <a:t> Printing , SEO</a:t>
            </a:r>
          </a:p>
          <a:p>
            <a:pPr>
              <a:buClr>
                <a:schemeClr val="tx1">
                  <a:lumMod val="50000"/>
                </a:schemeClr>
              </a:buClr>
              <a:buSzPct val="110000"/>
              <a:buFont typeface="Wingdings" pitchFamily="2" charset="2"/>
              <a:buChar char="Ø"/>
            </a:pPr>
            <a:endParaRPr lang="en-US" sz="2800" dirty="0" smtClean="0"/>
          </a:p>
          <a:p>
            <a:pPr>
              <a:buClr>
                <a:schemeClr val="tx1">
                  <a:lumMod val="50000"/>
                </a:schemeClr>
              </a:buClr>
              <a:buSzPct val="110000"/>
              <a:buFont typeface="Wingdings" pitchFamily="2" charset="2"/>
              <a:buChar char="Ø"/>
            </a:pPr>
            <a:endParaRPr lang="en-US" sz="2800" dirty="0" smtClean="0"/>
          </a:p>
          <a:p>
            <a:pPr>
              <a:buClr>
                <a:schemeClr val="tx1">
                  <a:lumMod val="50000"/>
                </a:schemeClr>
              </a:buClr>
              <a:buSzPct val="110000"/>
            </a:pPr>
            <a:endParaRPr lang="en-US" sz="2800" dirty="0" smtClean="0"/>
          </a:p>
          <a:p>
            <a:pPr>
              <a:buClr>
                <a:schemeClr val="tx1">
                  <a:lumMod val="50000"/>
                </a:schemeClr>
              </a:buClr>
              <a:buSzPct val="110000"/>
              <a:buFont typeface="Wingdings" pitchFamily="2" charset="2"/>
              <a:buChar char="Ø"/>
            </a:pPr>
            <a:endParaRPr lang="en-US" sz="2800" dirty="0" smtClean="0">
              <a:solidFill>
                <a:srgbClr val="FF0000"/>
              </a:solidFill>
            </a:endParaRPr>
          </a:p>
          <a:p>
            <a:pPr>
              <a:buClr>
                <a:schemeClr val="tx1">
                  <a:lumMod val="50000"/>
                </a:schemeClr>
              </a:buClr>
              <a:buSzPct val="110000"/>
              <a:buFont typeface="Wingdings" pitchFamily="2" charset="2"/>
              <a:buChar char="Ø"/>
            </a:pPr>
            <a:endParaRPr lang="en-US" sz="2800"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p:cNvSpPr txBox="1">
            <a:spLocks/>
          </p:cNvSpPr>
          <p:nvPr/>
        </p:nvSpPr>
        <p:spPr>
          <a:xfrm>
            <a:off x="381000" y="230188"/>
            <a:ext cx="8382000" cy="1329595"/>
          </a:xfrm>
          <a:prstGeom prst="rect">
            <a:avLst/>
          </a:prstGeom>
        </p:spPr>
        <p:txBody>
          <a:bodyPr vert="horz" wrap="square" lIns="0" tIns="0" rIns="0" bIns="0" rtlCol="0" anchor="ctr" anchorCtr="0">
            <a:noAutofit/>
          </a:bodyPr>
          <a:lstStyle/>
          <a:p>
            <a:pPr lvl="0">
              <a:lnSpc>
                <a:spcPct val="90000"/>
              </a:lnSpc>
            </a:pPr>
            <a:r>
              <a:rPr kumimoji="0" lang="en-US" sz="3600" b="0" i="0" u="none" strike="noStrike" kern="1200" cap="none" spc="-150" normalizeH="0" baseline="0" noProof="0" dirty="0" smtClean="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uLnTx/>
                <a:uFillTx/>
                <a:latin typeface="+mj-lt"/>
                <a:ea typeface="+mn-ea"/>
                <a:cs typeface="Arial" charset="0"/>
              </a:rPr>
              <a:t>NET</a:t>
            </a:r>
            <a:r>
              <a:rPr kumimoji="0" lang="en-US" sz="3600" b="0" i="0" u="none" strike="noStrike" kern="1200" cap="none" spc="-150" normalizeH="0" noProof="0" dirty="0" smtClean="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uLnTx/>
                <a:uFillTx/>
                <a:latin typeface="+mj-lt"/>
                <a:ea typeface="+mn-ea"/>
                <a:cs typeface="Arial" charset="0"/>
              </a:rPr>
              <a:t> RIA Services Vision and Goals</a:t>
            </a:r>
            <a:endParaRPr kumimoji="0" lang="it-CH" sz="3600" b="0" i="0" u="none" strike="noStrike" kern="1200" cap="none" spc="-150" normalizeH="0" baseline="0" noProof="0" dirty="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uLnTx/>
              <a:uFillTx/>
              <a:latin typeface="+mj-lt"/>
              <a:ea typeface="+mn-ea"/>
              <a:cs typeface="Arial" charset="0"/>
            </a:endParaRPr>
          </a:p>
        </p:txBody>
      </p:sp>
      <p:sp>
        <p:nvSpPr>
          <p:cNvPr id="17" name="TextBox 16"/>
          <p:cNvSpPr txBox="1"/>
          <p:nvPr/>
        </p:nvSpPr>
        <p:spPr>
          <a:xfrm>
            <a:off x="381000" y="1752600"/>
            <a:ext cx="8382000" cy="4615200"/>
          </a:xfrm>
          <a:prstGeom prst="rect">
            <a:avLst/>
          </a:prstGeom>
          <a:noFill/>
        </p:spPr>
        <p:txBody>
          <a:bodyPr wrap="square" rtlCol="0">
            <a:spAutoFit/>
          </a:bodyPr>
          <a:lstStyle/>
          <a:p>
            <a:pPr>
              <a:buClr>
                <a:schemeClr val="tx1">
                  <a:lumMod val="50000"/>
                </a:schemeClr>
              </a:buClr>
              <a:buSzPct val="110000"/>
              <a:buFont typeface="Wingdings" pitchFamily="2" charset="2"/>
              <a:buChar char="Ø"/>
            </a:pPr>
            <a:r>
              <a:rPr lang="en-US" sz="2800" dirty="0" smtClean="0"/>
              <a:t> Simplify RIA development</a:t>
            </a:r>
          </a:p>
          <a:p>
            <a:pPr lvl="1"/>
            <a:r>
              <a:rPr lang="en-US" sz="2800" dirty="0" smtClean="0"/>
              <a:t>n-tier is hard, and un-natural</a:t>
            </a:r>
          </a:p>
          <a:p>
            <a:pPr>
              <a:buClr>
                <a:schemeClr val="bg2">
                  <a:lumMod val="60000"/>
                  <a:lumOff val="40000"/>
                </a:schemeClr>
              </a:buClr>
              <a:buFont typeface="Wingdings" pitchFamily="2" charset="2"/>
              <a:buChar char="Ø"/>
            </a:pPr>
            <a:r>
              <a:rPr lang="en-US" sz="2800" dirty="0" smtClean="0"/>
              <a:t> Beyond accessing and editing rows</a:t>
            </a:r>
          </a:p>
          <a:p>
            <a:pPr lvl="1"/>
            <a:r>
              <a:rPr lang="en-US" sz="2800" dirty="0" smtClean="0"/>
              <a:t>App-specific </a:t>
            </a:r>
            <a:r>
              <a:rPr lang="en-US" sz="2800" dirty="0" smtClean="0">
                <a:solidFill>
                  <a:srgbClr val="FF0000"/>
                </a:solidFill>
              </a:rPr>
              <a:t>custom operations</a:t>
            </a:r>
          </a:p>
          <a:p>
            <a:pPr lvl="1"/>
            <a:r>
              <a:rPr lang="en-US" sz="2800" dirty="0" smtClean="0"/>
              <a:t>Data shaping (</a:t>
            </a:r>
            <a:r>
              <a:rPr lang="en-US" sz="2800" dirty="0" smtClean="0">
                <a:solidFill>
                  <a:srgbClr val="FF0000"/>
                </a:solidFill>
              </a:rPr>
              <a:t>sorting, paging, filtering</a:t>
            </a:r>
            <a:r>
              <a:rPr lang="en-US" sz="2800" dirty="0" smtClean="0"/>
              <a:t>)</a:t>
            </a:r>
          </a:p>
          <a:p>
            <a:pPr lvl="1"/>
            <a:r>
              <a:rPr lang="en-US" sz="2800" dirty="0" smtClean="0"/>
              <a:t>Rules (</a:t>
            </a:r>
            <a:r>
              <a:rPr lang="en-US" sz="2800" dirty="0" smtClean="0">
                <a:solidFill>
                  <a:srgbClr val="FF0000"/>
                </a:solidFill>
              </a:rPr>
              <a:t>validation, authorization, conflict handing</a:t>
            </a:r>
            <a:r>
              <a:rPr lang="en-US" sz="2800" dirty="0" smtClean="0"/>
              <a:t>)</a:t>
            </a:r>
          </a:p>
          <a:p>
            <a:pPr lvl="1"/>
            <a:r>
              <a:rPr lang="en-US" sz="2800" dirty="0" smtClean="0"/>
              <a:t>Batching and offline</a:t>
            </a:r>
          </a:p>
          <a:p>
            <a:pPr>
              <a:buClr>
                <a:schemeClr val="bg2">
                  <a:lumMod val="60000"/>
                  <a:lumOff val="40000"/>
                </a:schemeClr>
              </a:buClr>
              <a:buFont typeface="Wingdings" pitchFamily="2" charset="2"/>
              <a:buChar char="Ø"/>
            </a:pPr>
            <a:r>
              <a:rPr lang="en-US" sz="2800" dirty="0" smtClean="0"/>
              <a:t> Supports </a:t>
            </a:r>
            <a:r>
              <a:rPr lang="en-US" sz="2800" dirty="0" err="1" smtClean="0"/>
              <a:t>Silverlight</a:t>
            </a:r>
            <a:r>
              <a:rPr lang="en-US" sz="2800" dirty="0" smtClean="0"/>
              <a:t>, ASP.NET, AJAX</a:t>
            </a:r>
          </a:p>
          <a:p>
            <a:pPr lvl="1"/>
            <a:r>
              <a:rPr lang="en-US" sz="2800" dirty="0" smtClean="0"/>
              <a:t>In future WPF too</a:t>
            </a:r>
          </a:p>
          <a:p>
            <a:pPr>
              <a:buClr>
                <a:schemeClr val="tx1">
                  <a:lumMod val="50000"/>
                </a:schemeClr>
              </a:buClr>
              <a:buSzPct val="110000"/>
              <a:buFont typeface="Wingdings" pitchFamily="2" charset="2"/>
              <a:buChar char="Ø"/>
            </a:pPr>
            <a:endParaRPr lang="en-US" sz="2800" dirty="0" smtClean="0"/>
          </a:p>
          <a:p>
            <a:pPr>
              <a:buClr>
                <a:schemeClr val="tx1">
                  <a:lumMod val="50000"/>
                </a:schemeClr>
              </a:buClr>
              <a:buSzPct val="110000"/>
            </a:pPr>
            <a:endParaRPr lang="en-US" sz="2800" dirty="0" smtClean="0"/>
          </a:p>
          <a:p>
            <a:pPr>
              <a:buClr>
                <a:schemeClr val="tx1">
                  <a:lumMod val="50000"/>
                </a:schemeClr>
              </a:buClr>
              <a:buSzPct val="110000"/>
              <a:buFont typeface="Wingdings" pitchFamily="2" charset="2"/>
              <a:buChar char="Ø"/>
            </a:pPr>
            <a:endParaRPr lang="en-US" sz="2800" dirty="0" smtClean="0">
              <a:solidFill>
                <a:srgbClr val="FF0000"/>
              </a:solidFill>
            </a:endParaRPr>
          </a:p>
          <a:p>
            <a:pPr>
              <a:buClr>
                <a:schemeClr val="tx1">
                  <a:lumMod val="50000"/>
                </a:schemeClr>
              </a:buClr>
              <a:buSzPct val="110000"/>
              <a:buFont typeface="Wingdings" pitchFamily="2" charset="2"/>
              <a:buChar char="Ø"/>
            </a:pPr>
            <a:endParaRPr lang="en-US" sz="2800" dirty="0"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bwMode="auto">
          <a:xfrm>
            <a:off x="2906485" y="2813963"/>
            <a:ext cx="4463142" cy="2302328"/>
          </a:xfrm>
          <a:prstGeom prst="roundRect">
            <a:avLst>
              <a:gd name="adj" fmla="val 5238"/>
            </a:avLst>
          </a:prstGeom>
          <a:ln>
            <a:solidFill>
              <a:schemeClr val="tx1">
                <a:lumMod val="95000"/>
              </a:schemeClr>
            </a:solid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Web Application</a:t>
            </a:r>
          </a:p>
        </p:txBody>
      </p:sp>
      <p:sp>
        <p:nvSpPr>
          <p:cNvPr id="5" name="Rounded Rectangle 4"/>
          <p:cNvSpPr/>
          <p:nvPr/>
        </p:nvSpPr>
        <p:spPr bwMode="auto">
          <a:xfrm>
            <a:off x="370113" y="2813962"/>
            <a:ext cx="2383971" cy="2313112"/>
          </a:xfrm>
          <a:prstGeom prst="roundRect">
            <a:avLst>
              <a:gd name="adj" fmla="val 5238"/>
            </a:avLst>
          </a:prstGeom>
          <a:ln>
            <a:solidFill>
              <a:schemeClr val="tx1">
                <a:lumMod val="95000"/>
              </a:schemeClr>
            </a:solidFill>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Browser</a:t>
            </a:r>
          </a:p>
        </p:txBody>
      </p:sp>
      <p:sp>
        <p:nvSpPr>
          <p:cNvPr id="6" name="Rounded Rectangle 5"/>
          <p:cNvSpPr/>
          <p:nvPr/>
        </p:nvSpPr>
        <p:spPr bwMode="auto">
          <a:xfrm>
            <a:off x="304801" y="2743200"/>
            <a:ext cx="7184570" cy="2416634"/>
          </a:xfrm>
          <a:prstGeom prst="roundRect">
            <a:avLst>
              <a:gd name="adj" fmla="val 5238"/>
            </a:avLst>
          </a:prstGeom>
          <a:ln>
            <a:solidFill>
              <a:schemeClr val="tx1">
                <a:lumMod val="85000"/>
              </a:schemeClr>
            </a:solidFill>
            <a:headEnd type="none" w="med" len="med"/>
            <a:tailEnd type="none" w="med" len="med"/>
          </a:ln>
          <a:effectLst>
            <a:outerShdw blurRad="63500" sx="102000" sy="102000" algn="ctr"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vert="horz" wrap="square" lIns="109728" tIns="54864" rIns="109728" bIns="54864" numCol="1" rtlCol="0" anchor="t"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Rich Internet Application</a:t>
            </a:r>
          </a:p>
        </p:txBody>
      </p:sp>
      <p:sp>
        <p:nvSpPr>
          <p:cNvPr id="7" name="Can 6"/>
          <p:cNvSpPr/>
          <p:nvPr/>
        </p:nvSpPr>
        <p:spPr bwMode="auto">
          <a:xfrm>
            <a:off x="7881255" y="4016831"/>
            <a:ext cx="968828" cy="1001486"/>
          </a:xfrm>
          <a:prstGeom prst="can">
            <a:avLst/>
          </a:prstGeom>
          <a:gradFill flip="none" rotWithShape="1">
            <a:gsLst>
              <a:gs pos="0">
                <a:srgbClr val="FFFF66"/>
              </a:gs>
              <a:gs pos="50000">
                <a:srgbClr val="FFFF99"/>
              </a:gs>
              <a:gs pos="100000">
                <a:srgbClr val="FFFFCC"/>
              </a:gs>
            </a:gsLst>
            <a:lin ang="16200000" scaled="1"/>
            <a:tileRect/>
          </a:gradFill>
          <a:ln>
            <a:solidFill>
              <a:srgbClr val="FFFF00"/>
            </a:solidFill>
            <a:headEnd type="none" w="med" len="med"/>
            <a:tailEnd type="none" w="med" len="med"/>
          </a:ln>
          <a:effectLst>
            <a:outerShdw blurRad="63500" sx="102000" sy="102000" algn="ctr"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DB</a:t>
            </a:r>
          </a:p>
        </p:txBody>
      </p:sp>
      <p:sp>
        <p:nvSpPr>
          <p:cNvPr id="8" name="Cloud 7"/>
          <p:cNvSpPr/>
          <p:nvPr/>
        </p:nvSpPr>
        <p:spPr bwMode="auto">
          <a:xfrm>
            <a:off x="7652655" y="2688775"/>
            <a:ext cx="1426029" cy="979714"/>
          </a:xfrm>
          <a:prstGeom prst="cloud">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Services</a:t>
            </a:r>
          </a:p>
        </p:txBody>
      </p:sp>
      <p:sp>
        <p:nvSpPr>
          <p:cNvPr id="9" name="Rounded Rectangle 8"/>
          <p:cNvSpPr/>
          <p:nvPr/>
        </p:nvSpPr>
        <p:spPr bwMode="auto">
          <a:xfrm>
            <a:off x="4615542" y="5557164"/>
            <a:ext cx="2656114" cy="691243"/>
          </a:xfrm>
          <a:prstGeom prst="roundRect">
            <a:avLst>
              <a:gd name="adj" fmla="val 5238"/>
            </a:avLst>
          </a:prstGeom>
          <a:gradFill flip="none" rotWithShape="1">
            <a:gsLst>
              <a:gs pos="0">
                <a:schemeClr val="accent6">
                  <a:tint val="62000"/>
                  <a:satMod val="180000"/>
                </a:schemeClr>
              </a:gs>
              <a:gs pos="65000">
                <a:schemeClr val="accent6">
                  <a:tint val="32000"/>
                  <a:satMod val="250000"/>
                </a:schemeClr>
              </a:gs>
              <a:gs pos="100000">
                <a:schemeClr val="accent6">
                  <a:tint val="23000"/>
                  <a:satMod val="300000"/>
                </a:schemeClr>
              </a:gs>
            </a:gsLst>
            <a:lin ang="16200000" scaled="1"/>
            <a:tileRect/>
          </a:gradFill>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Other Applications</a:t>
            </a:r>
          </a:p>
        </p:txBody>
      </p:sp>
      <p:sp>
        <p:nvSpPr>
          <p:cNvPr id="10" name="Title 1"/>
          <p:cNvSpPr txBox="1">
            <a:spLocks/>
          </p:cNvSpPr>
          <p:nvPr/>
        </p:nvSpPr>
        <p:spPr>
          <a:xfrm>
            <a:off x="381000" y="230188"/>
            <a:ext cx="8382000" cy="664797"/>
          </a:xfrm>
          <a:prstGeom prst="rect">
            <a:avLst/>
          </a:prstGeom>
        </p:spPr>
        <p:txBody>
          <a:bodyPr vert="horz" wrap="square" lIns="0" tIns="0" rIns="0" bIns="0" rtlCol="0" anchor="ctr" anchorCtr="0">
            <a:noAutofit/>
          </a:bodyPr>
          <a:lstStyle/>
          <a:p>
            <a:pPr marL="0" marR="0" lvl="0" indent="0" algn="l" defTabSz="912813" rtl="0" eaLnBrk="1" fontAlgn="base" latinLnBrk="0" hangingPunct="1">
              <a:lnSpc>
                <a:spcPct val="90000"/>
              </a:lnSpc>
              <a:spcBef>
                <a:spcPct val="0"/>
              </a:spcBef>
              <a:spcAft>
                <a:spcPct val="0"/>
              </a:spcAft>
              <a:buClrTx/>
              <a:buSzTx/>
              <a:buFontTx/>
              <a:buNone/>
              <a:tabLst/>
              <a:defRPr/>
            </a:pPr>
            <a:r>
              <a:rPr kumimoji="0" lang="en-US" sz="5400" b="0" i="0" u="none" strike="noStrike" kern="1200" cap="none" spc="-150" normalizeH="0" baseline="0" noProof="0" smtClean="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uLnTx/>
                <a:uFillTx/>
                <a:latin typeface="+mj-lt"/>
                <a:ea typeface="+mn-ea"/>
                <a:cs typeface="Arial" charset="0"/>
              </a:rPr>
              <a:t>App Model that Spans Tiers</a:t>
            </a:r>
            <a:endParaRPr kumimoji="0" lang="en-US" sz="5400" b="0" i="0" u="none" strike="noStrike" kern="1200" cap="none" spc="-150" normalizeH="0" baseline="0" noProof="0" dirty="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uLnTx/>
              <a:uFillTx/>
              <a:latin typeface="+mj-lt"/>
              <a:ea typeface="+mn-ea"/>
              <a:cs typeface="Arial" charset="0"/>
            </a:endParaRPr>
          </a:p>
        </p:txBody>
      </p:sp>
      <p:sp>
        <p:nvSpPr>
          <p:cNvPr id="12" name="Rounded Rectangle 11"/>
          <p:cNvSpPr/>
          <p:nvPr/>
        </p:nvSpPr>
        <p:spPr bwMode="auto">
          <a:xfrm>
            <a:off x="5987144" y="3343578"/>
            <a:ext cx="1262743" cy="1045034"/>
          </a:xfrm>
          <a:prstGeom prst="roundRect">
            <a:avLst>
              <a:gd name="adj" fmla="val 7108"/>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16200000" scaled="1"/>
            <a:tileRect/>
          </a:gradFill>
          <a:ln>
            <a:noFill/>
            <a:headEnd type="none" w="med" len="med"/>
            <a:tailEnd type="none" w="med" len="med"/>
          </a:ln>
          <a:effectLst>
            <a:outerShdw blurRad="63500" sx="102000" sy="102000" algn="ctr"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Data Access Layer</a:t>
            </a:r>
          </a:p>
        </p:txBody>
      </p:sp>
      <p:sp>
        <p:nvSpPr>
          <p:cNvPr id="13" name="Rounded Rectangle 12"/>
          <p:cNvSpPr/>
          <p:nvPr/>
        </p:nvSpPr>
        <p:spPr bwMode="auto">
          <a:xfrm>
            <a:off x="4626432" y="3343578"/>
            <a:ext cx="1262743" cy="1045034"/>
          </a:xfrm>
          <a:prstGeom prst="roundRect">
            <a:avLst>
              <a:gd name="adj" fmla="val 7108"/>
            </a:avLst>
          </a:prstGeom>
          <a:ln>
            <a:noFill/>
            <a:headEnd type="none" w="med" len="med"/>
            <a:tailEnd type="none" w="med" len="med"/>
          </a:ln>
          <a:effectLst>
            <a:outerShdw blurRad="63500" sx="102000" sy="102000" algn="ctr"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App</a:t>
            </a:r>
          </a:p>
          <a:p>
            <a:pPr marL="0" marR="0" indent="0" algn="ctr" defTabSz="1096963" rtl="0" eaLnBrk="1" fontAlgn="base" latinLnBrk="0" hangingPunct="1">
              <a:lnSpc>
                <a:spcPct val="100000"/>
              </a:lnSpc>
              <a:spcBef>
                <a:spcPct val="0"/>
              </a:spcBef>
              <a:spcAft>
                <a:spcPct val="0"/>
              </a:spcAft>
              <a:buClrTx/>
              <a:buSzTx/>
              <a:buFontTx/>
              <a:buNone/>
              <a:tabLst/>
            </a:pPr>
            <a:r>
              <a:rPr lang="en-US" sz="140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Logic</a:t>
            </a:r>
            <a:endParaRPr kumimoji="0" lang="en-US" sz="1400" i="0" u="none" strike="noStrike" cap="none" normalizeH="0" baseline="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14" name="Rounded Rectangle 13"/>
          <p:cNvSpPr/>
          <p:nvPr/>
        </p:nvSpPr>
        <p:spPr bwMode="auto">
          <a:xfrm>
            <a:off x="4648200" y="4550236"/>
            <a:ext cx="2590799" cy="370108"/>
          </a:xfrm>
          <a:prstGeom prst="roundRect">
            <a:avLst>
              <a:gd name="adj" fmla="val 7108"/>
            </a:avLst>
          </a:prstGeom>
          <a:ln>
            <a:noFill/>
            <a:headEnd type="none" w="med" len="med"/>
            <a:tailEnd type="none" w="med" len="med"/>
          </a:ln>
          <a:effectLst>
            <a:outerShdw blurRad="63500" sx="102000" sy="102000" algn="ctr" rotWithShape="0">
              <a:prstClr val="black">
                <a:alpha val="40000"/>
              </a:prstClr>
            </a:outerShdw>
          </a:effectLst>
        </p:spPr>
        <p:style>
          <a:lnRef idx="1">
            <a:schemeClr val="accent6"/>
          </a:lnRef>
          <a:fillRef idx="3">
            <a:schemeClr val="accent6"/>
          </a:fillRef>
          <a:effectRef idx="2">
            <a:schemeClr val="accent6"/>
          </a:effectRef>
          <a:fontRef idx="minor">
            <a:schemeClr val="lt1"/>
          </a:fontRef>
        </p:style>
        <p:txBody>
          <a:bodyPr vert="horz" wrap="square" lIns="109728" tIns="54864" rIns="109728" bIns="54864" numCol="1" rtlCol="0" anchor="ctr" anchorCtr="0" compatLnSpc="1">
            <a:prstTxWarp prst="textNoShape">
              <a:avLst/>
            </a:prstTxWarp>
          </a:bodyPr>
          <a:lstStyle/>
          <a:p>
            <a:pPr marR="0" indent="0" algn="ctr" defTabSz="1096963" fontAlgn="base">
              <a:lnSpc>
                <a:spcPct val="100000"/>
              </a:lnSpc>
              <a:spcBef>
                <a:spcPct val="0"/>
              </a:spcBef>
              <a:spcAft>
                <a:spcPct val="0"/>
              </a:spcAft>
              <a:buClrTx/>
              <a:buSzTx/>
              <a:buFontTx/>
              <a:buNone/>
              <a:tabLst/>
            </a:pPr>
            <a:r>
              <a:rPr lang="en-US" sz="140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Services</a:t>
            </a:r>
          </a:p>
        </p:txBody>
      </p:sp>
      <p:sp>
        <p:nvSpPr>
          <p:cNvPr id="16" name="Rounded Rectangle 15"/>
          <p:cNvSpPr/>
          <p:nvPr/>
        </p:nvSpPr>
        <p:spPr bwMode="auto">
          <a:xfrm>
            <a:off x="947057" y="3345243"/>
            <a:ext cx="1262743" cy="1045034"/>
          </a:xfrm>
          <a:prstGeom prst="roundRect">
            <a:avLst>
              <a:gd name="adj" fmla="val 7108"/>
            </a:avLst>
          </a:prstGeom>
          <a:ln>
            <a:noFill/>
            <a:headEnd type="none" w="med" len="med"/>
            <a:tailEnd type="none" w="med" len="med"/>
          </a:ln>
          <a:effectLst>
            <a:outerShdw blurRad="63500" sx="102000" sy="102000" algn="ctr"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HTML</a:t>
            </a:r>
          </a:p>
        </p:txBody>
      </p:sp>
      <p:cxnSp>
        <p:nvCxnSpPr>
          <p:cNvPr id="18" name="Elbow Connector 17"/>
          <p:cNvCxnSpPr>
            <a:stCxn id="23" idx="3"/>
            <a:endCxn id="13" idx="1"/>
          </p:cNvCxnSpPr>
          <p:nvPr/>
        </p:nvCxnSpPr>
        <p:spPr>
          <a:xfrm flipV="1">
            <a:off x="4267198" y="3866095"/>
            <a:ext cx="359234" cy="1666"/>
          </a:xfrm>
          <a:prstGeom prst="bentConnector3">
            <a:avLst>
              <a:gd name="adj1" fmla="val 50000"/>
            </a:avLst>
          </a:prstGeom>
          <a:ln w="19050">
            <a:solidFill>
              <a:schemeClr val="bg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9" name="Elbow Connector 18"/>
          <p:cNvCxnSpPr>
            <a:stCxn id="23" idx="1"/>
            <a:endCxn id="16" idx="3"/>
          </p:cNvCxnSpPr>
          <p:nvPr/>
        </p:nvCxnSpPr>
        <p:spPr>
          <a:xfrm rot="10800000">
            <a:off x="2209801" y="3867761"/>
            <a:ext cx="794655" cy="1"/>
          </a:xfrm>
          <a:prstGeom prst="bentConnector3">
            <a:avLst>
              <a:gd name="adj1" fmla="val 50000"/>
            </a:avLst>
          </a:prstGeom>
          <a:ln w="19050">
            <a:solidFill>
              <a:schemeClr val="bg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0" name="Elbow Connector 19"/>
          <p:cNvCxnSpPr>
            <a:stCxn id="14" idx="2"/>
            <a:endCxn id="9" idx="0"/>
          </p:cNvCxnSpPr>
          <p:nvPr/>
        </p:nvCxnSpPr>
        <p:spPr>
          <a:xfrm rot="5400000">
            <a:off x="5625190" y="5238754"/>
            <a:ext cx="636820" cy="1"/>
          </a:xfrm>
          <a:prstGeom prst="bentConnector3">
            <a:avLst>
              <a:gd name="adj1" fmla="val 50000"/>
            </a:avLst>
          </a:prstGeom>
          <a:ln w="19050">
            <a:solidFill>
              <a:schemeClr val="tx1"/>
            </a:solidFill>
            <a:prstDash val="dash"/>
            <a:headEnd type="triangl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Elbow Connector 20"/>
          <p:cNvCxnSpPr>
            <a:stCxn id="12" idx="3"/>
            <a:endCxn id="7" idx="2"/>
          </p:cNvCxnSpPr>
          <p:nvPr/>
        </p:nvCxnSpPr>
        <p:spPr>
          <a:xfrm>
            <a:off x="7249887" y="3866095"/>
            <a:ext cx="631368" cy="651479"/>
          </a:xfrm>
          <a:prstGeom prst="bentConnector3">
            <a:avLst>
              <a:gd name="adj1" fmla="val 65517"/>
            </a:avLst>
          </a:prstGeom>
          <a:ln w="19050">
            <a:solidFill>
              <a:schemeClr val="tx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2" name="Elbow Connector 25"/>
          <p:cNvCxnSpPr>
            <a:stCxn id="12" idx="3"/>
            <a:endCxn id="8" idx="1"/>
          </p:cNvCxnSpPr>
          <p:nvPr/>
        </p:nvCxnSpPr>
        <p:spPr>
          <a:xfrm flipV="1">
            <a:off x="7249887" y="3667446"/>
            <a:ext cx="1115783" cy="198649"/>
          </a:xfrm>
          <a:prstGeom prst="bentConnector2">
            <a:avLst/>
          </a:prstGeom>
          <a:ln w="19050">
            <a:solidFill>
              <a:schemeClr val="tx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3" name="Rounded Rectangle 22"/>
          <p:cNvSpPr/>
          <p:nvPr/>
        </p:nvSpPr>
        <p:spPr bwMode="auto">
          <a:xfrm>
            <a:off x="3004455" y="3341914"/>
            <a:ext cx="1262743" cy="1051693"/>
          </a:xfrm>
          <a:prstGeom prst="roundRect">
            <a:avLst>
              <a:gd name="adj" fmla="val 7108"/>
            </a:avLst>
          </a:prstGeom>
          <a:ln>
            <a:noFill/>
            <a:headEnd type="none" w="med" len="med"/>
            <a:tailEnd type="none" w="med" len="med"/>
          </a:ln>
          <a:effectLst>
            <a:outerShdw blurRad="63500" sx="102000" sy="102000" algn="ctr" rotWithShape="0">
              <a:prstClr val="black">
                <a:alpha val="40000"/>
              </a:prstClr>
            </a:outerShdw>
          </a:effectLst>
        </p:spPr>
        <p:style>
          <a:lnRef idx="1">
            <a:schemeClr val="accent6"/>
          </a:lnRef>
          <a:fillRef idx="3">
            <a:schemeClr val="accent6"/>
          </a:fillRef>
          <a:effectRef idx="2">
            <a:schemeClr val="accent6"/>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r>
              <a:rPr lang="en-US" sz="140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Presentation</a:t>
            </a:r>
          </a:p>
          <a:p>
            <a:pPr algn="ctr" defTabSz="1096963" fontAlgn="base">
              <a:spcBef>
                <a:spcPct val="0"/>
              </a:spcBef>
              <a:spcAft>
                <a:spcPct val="0"/>
              </a:spcAft>
            </a:pPr>
            <a:r>
              <a:rPr lang="en-US" sz="140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Logic</a:t>
            </a:r>
          </a:p>
        </p:txBody>
      </p:sp>
      <p:cxnSp>
        <p:nvCxnSpPr>
          <p:cNvPr id="24" name="Elbow Connector 23"/>
          <p:cNvCxnSpPr>
            <a:stCxn id="16" idx="3"/>
            <a:endCxn id="13" idx="1"/>
          </p:cNvCxnSpPr>
          <p:nvPr/>
        </p:nvCxnSpPr>
        <p:spPr>
          <a:xfrm flipV="1">
            <a:off x="2209800" y="3866095"/>
            <a:ext cx="2416632" cy="1665"/>
          </a:xfrm>
          <a:prstGeom prst="bentConnector3">
            <a:avLst>
              <a:gd name="adj1" fmla="val 50000"/>
            </a:avLst>
          </a:prstGeom>
          <a:ln w="19050">
            <a:solidFill>
              <a:schemeClr val="bg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5" name="Cloud 24"/>
          <p:cNvSpPr/>
          <p:nvPr/>
        </p:nvSpPr>
        <p:spPr bwMode="auto">
          <a:xfrm>
            <a:off x="2852052" y="3559634"/>
            <a:ext cx="1045028" cy="566057"/>
          </a:xfrm>
          <a:prstGeom prst="cloud">
            <a:avLst/>
          </a:prstGeom>
          <a:ln>
            <a:solidFill>
              <a:schemeClr val="tx1">
                <a:lumMod val="50000"/>
              </a:schemeClr>
            </a:solidFill>
            <a:headEnd type="none" w="med" len="med"/>
            <a:tailEnd type="none" w="med" len="med"/>
          </a:ln>
          <a:effectLst>
            <a:outerShdw blurRad="63500" sx="102000" sy="102000" algn="ctr"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9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Network</a:t>
            </a:r>
          </a:p>
        </p:txBody>
      </p:sp>
      <p:sp>
        <p:nvSpPr>
          <p:cNvPr id="26" name="Cloud 25"/>
          <p:cNvSpPr/>
          <p:nvPr/>
        </p:nvSpPr>
        <p:spPr bwMode="auto">
          <a:xfrm>
            <a:off x="859971" y="5410200"/>
            <a:ext cx="1426029" cy="979714"/>
          </a:xfrm>
          <a:prstGeom prst="cloud">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Services</a:t>
            </a:r>
          </a:p>
        </p:txBody>
      </p:sp>
      <p:cxnSp>
        <p:nvCxnSpPr>
          <p:cNvPr id="27" name="Elbow Connector 25"/>
          <p:cNvCxnSpPr>
            <a:stCxn id="16" idx="2"/>
            <a:endCxn id="26" idx="3"/>
          </p:cNvCxnSpPr>
          <p:nvPr/>
        </p:nvCxnSpPr>
        <p:spPr>
          <a:xfrm rot="5400000">
            <a:off x="1037739" y="4925525"/>
            <a:ext cx="1075939" cy="5443"/>
          </a:xfrm>
          <a:prstGeom prst="bentConnector3">
            <a:avLst>
              <a:gd name="adj1" fmla="val 50000"/>
            </a:avLst>
          </a:prstGeom>
          <a:ln w="19050">
            <a:solidFill>
              <a:schemeClr val="tx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533400" y="1143000"/>
            <a:ext cx="6163867" cy="1231106"/>
          </a:xfrm>
          <a:prstGeom prst="rect">
            <a:avLst/>
          </a:prstGeom>
          <a:noFill/>
        </p:spPr>
        <p:txBody>
          <a:bodyPr wrap="none" rtlCol="0">
            <a:spAutoFit/>
          </a:bodyPr>
          <a:lstStyle/>
          <a:p>
            <a:pPr>
              <a:buClr>
                <a:schemeClr val="bg2">
                  <a:lumMod val="60000"/>
                  <a:lumOff val="40000"/>
                </a:schemeClr>
              </a:buClr>
              <a:buFont typeface="Wingdings" pitchFamily="2" charset="2"/>
              <a:buChar char="Ø"/>
            </a:pPr>
            <a:r>
              <a:rPr lang="en-US" sz="2800" dirty="0" smtClean="0"/>
              <a:t>A single logical application</a:t>
            </a:r>
          </a:p>
          <a:p>
            <a:pPr lvl="1"/>
            <a:r>
              <a:rPr lang="en-US" sz="2800" dirty="0" smtClean="0"/>
              <a:t>Client is an extension of the server</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19"/>
                                        </p:tgtEl>
                                      </p:cBhvr>
                                    </p:animEffect>
                                    <p:set>
                                      <p:cBhvr>
                                        <p:cTn id="7" dur="1" fill="hold">
                                          <p:stCondLst>
                                            <p:cond delay="499"/>
                                          </p:stCondLst>
                                        </p:cTn>
                                        <p:tgtEl>
                                          <p:spTgt spid="19"/>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18"/>
                                        </p:tgtEl>
                                      </p:cBhvr>
                                    </p:animEffect>
                                    <p:set>
                                      <p:cBhvr>
                                        <p:cTn id="10" dur="1" fill="hold">
                                          <p:stCondLst>
                                            <p:cond delay="499"/>
                                          </p:stCondLst>
                                        </p:cTn>
                                        <p:tgtEl>
                                          <p:spTgt spid="18"/>
                                        </p:tgtEl>
                                        <p:attrNameLst>
                                          <p:attrName>style.visibility</p:attrName>
                                        </p:attrNameLst>
                                      </p:cBhvr>
                                      <p:to>
                                        <p:strVal val="hidden"/>
                                      </p:to>
                                    </p:set>
                                  </p:childTnLst>
                                </p:cTn>
                              </p:par>
                            </p:childTnLst>
                          </p:cTn>
                        </p:par>
                        <p:par>
                          <p:cTn id="11" fill="hold">
                            <p:stCondLst>
                              <p:cond delay="500"/>
                            </p:stCondLst>
                            <p:childTnLst>
                              <p:par>
                                <p:cTn id="12" presetID="10" presetClass="exit" presetSubtype="0" fill="hold" grpId="0" nodeType="afterEffect">
                                  <p:stCondLst>
                                    <p:cond delay="0"/>
                                  </p:stCondLst>
                                  <p:childTnLst>
                                    <p:animEffect transition="out" filter="fade">
                                      <p:cBhvr>
                                        <p:cTn id="13" dur="1000"/>
                                        <p:tgtEl>
                                          <p:spTgt spid="16"/>
                                        </p:tgtEl>
                                      </p:cBhvr>
                                    </p:animEffect>
                                    <p:set>
                                      <p:cBhvr>
                                        <p:cTn id="14" dur="1" fill="hold">
                                          <p:stCondLst>
                                            <p:cond delay="999"/>
                                          </p:stCondLst>
                                        </p:cTn>
                                        <p:tgtEl>
                                          <p:spTgt spid="16"/>
                                        </p:tgtEl>
                                        <p:attrNameLst>
                                          <p:attrName>style.visibility</p:attrName>
                                        </p:attrNameLst>
                                      </p:cBhvr>
                                      <p:to>
                                        <p:strVal val="hidden"/>
                                      </p:to>
                                    </p:set>
                                  </p:childTnLst>
                                </p:cTn>
                              </p:par>
                            </p:childTnLst>
                          </p:cTn>
                        </p:par>
                        <p:par>
                          <p:cTn id="15" fill="hold">
                            <p:stCondLst>
                              <p:cond delay="1500"/>
                            </p:stCondLst>
                            <p:childTnLst>
                              <p:par>
                                <p:cTn id="16" presetID="35" presetClass="path" presetSubtype="0" accel="50000" decel="50000" fill="hold" grpId="0" nodeType="afterEffect">
                                  <p:stCondLst>
                                    <p:cond delay="0"/>
                                  </p:stCondLst>
                                  <p:childTnLst>
                                    <p:animMotion origin="layout" path="M 5.55556E-7 3.33333E-6 L -0.225 3.33333E-6 " pathEditMode="relative" rAng="0" ptsTypes="AA">
                                      <p:cBhvr>
                                        <p:cTn id="17" dur="2000" fill="hold"/>
                                        <p:tgtEl>
                                          <p:spTgt spid="23"/>
                                        </p:tgtEl>
                                        <p:attrNameLst>
                                          <p:attrName>ppt_x</p:attrName>
                                          <p:attrName>ppt_y</p:attrName>
                                        </p:attrNameLst>
                                      </p:cBhvr>
                                      <p:rCtr x="-112" y="0"/>
                                    </p:animMotion>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20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20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2000"/>
                                        <p:tgtEl>
                                          <p:spTgt spid="2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fade">
                                      <p:cBhvr>
                                        <p:cTn id="37" dur="2000"/>
                                        <p:tgtEl>
                                          <p:spTgt spid="27"/>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6"/>
                                        </p:tgtEl>
                                        <p:attrNameLst>
                                          <p:attrName>style.visibility</p:attrName>
                                        </p:attrNameLst>
                                      </p:cBhvr>
                                      <p:to>
                                        <p:strVal val="visible"/>
                                      </p:to>
                                    </p:set>
                                    <p:animEffect transition="in" filter="fade">
                                      <p:cBhvr>
                                        <p:cTn id="40" dur="2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6" grpId="0" animBg="1"/>
      <p:bldP spid="23" grpId="0" animBg="1"/>
      <p:bldP spid="25" grpId="0" animBg="1"/>
      <p:bldP spid="2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1"/>
          <p:cNvSpPr>
            <a:spLocks noGrp="1"/>
          </p:cNvSpPr>
          <p:nvPr>
            <p:ph type="ctrTitle"/>
          </p:nvPr>
        </p:nvSpPr>
        <p:spPr>
          <a:xfrm>
            <a:off x="1369219" y="649805"/>
            <a:ext cx="7043208" cy="1523494"/>
          </a:xfrm>
        </p:spPr>
        <p:txBody>
          <a:bodyPr/>
          <a:lstStyle/>
          <a:p>
            <a:pPr defTabSz="914363" fontAlgn="auto">
              <a:spcAft>
                <a:spcPts val="0"/>
              </a:spcAft>
              <a:defRPr/>
            </a:pPr>
            <a:r>
              <a:rPr smtClean="0">
                <a:solidFill>
                  <a:schemeClr val="tx1"/>
                </a:solidFill>
                <a:latin typeface="Segoe Light" pitchFamily="34" charset="0"/>
              </a:rPr>
              <a:t>{ </a:t>
            </a:r>
            <a:r>
              <a:rPr b="1" smtClean="0">
                <a:solidFill>
                  <a:srgbClr val="0099FF"/>
                </a:solidFill>
              </a:rPr>
              <a:t>End-to-End Data Across Tiers </a:t>
            </a:r>
            <a:r>
              <a:rPr smtClean="0">
                <a:solidFill>
                  <a:schemeClr val="tx1"/>
                </a:solidFill>
                <a:latin typeface="Segoe Light" pitchFamily="34" charset="0"/>
              </a:rPr>
              <a:t>}</a:t>
            </a:r>
            <a:endParaRPr dirty="0"/>
          </a:p>
        </p:txBody>
      </p:sp>
      <p:sp>
        <p:nvSpPr>
          <p:cNvPr id="30" name="Subtitle 4"/>
          <p:cNvSpPr>
            <a:spLocks noGrp="1"/>
          </p:cNvSpPr>
          <p:nvPr>
            <p:ph type="subTitle" idx="1"/>
          </p:nvPr>
        </p:nvSpPr>
        <p:spPr>
          <a:xfrm>
            <a:off x="1368425" y="4344988"/>
            <a:ext cx="7043738" cy="461962"/>
          </a:xfrm>
        </p:spPr>
        <p:txBody>
          <a:bodyPr rtlCol="0"/>
          <a:lstStyle/>
          <a:p>
            <a:pPr defTabSz="914363" fontAlgn="auto">
              <a:spcAft>
                <a:spcPts val="0"/>
              </a:spcAft>
              <a:defRPr/>
            </a:pPr>
            <a:endParaRPr lang="en-GB"/>
          </a:p>
        </p:txBody>
      </p:sp>
      <p:sp>
        <p:nvSpPr>
          <p:cNvPr id="31" name="Text Placeholder 3"/>
          <p:cNvSpPr>
            <a:spLocks noGrp="1"/>
          </p:cNvSpPr>
          <p:nvPr>
            <p:ph type="body" sz="quarter" idx="10"/>
          </p:nvPr>
        </p:nvSpPr>
        <p:spPr>
          <a:xfrm>
            <a:off x="609600" y="3886200"/>
            <a:ext cx="7690114" cy="1384994"/>
          </a:xfrm>
        </p:spPr>
        <p:txBody>
          <a:bodyPr rtlCol="0"/>
          <a:lstStyle/>
          <a:p>
            <a:pPr defTabSz="914363" fontAlgn="auto">
              <a:spcAft>
                <a:spcPts val="0"/>
              </a:spcAft>
              <a:defRPr/>
            </a:pPr>
            <a:r>
              <a:rPr/>
              <a:t>demo </a:t>
            </a:r>
            <a:r>
              <a:rPr smtClean="0"/>
              <a:t>one</a:t>
            </a:r>
            <a:endParaRPr/>
          </a:p>
        </p:txBody>
      </p:sp>
      <p:sp>
        <p:nvSpPr>
          <p:cNvPr id="32" name="Rectangle 31"/>
          <p:cNvSpPr/>
          <p:nvPr/>
        </p:nvSpPr>
        <p:spPr>
          <a:xfrm>
            <a:off x="1295400" y="2438400"/>
            <a:ext cx="7467600" cy="523220"/>
          </a:xfrm>
          <a:prstGeom prst="rect">
            <a:avLst/>
          </a:prstGeom>
        </p:spPr>
        <p:txBody>
          <a:bodyPr wrap="square">
            <a:spAutoFit/>
          </a:bodyPr>
          <a:lstStyle/>
          <a:p>
            <a:r>
              <a:rPr lang="en-US" sz="2800" dirty="0" err="1" smtClean="0">
                <a:solidFill>
                  <a:srgbClr val="0099FF"/>
                </a:solidFill>
              </a:rPr>
              <a:t>Linq</a:t>
            </a:r>
            <a:r>
              <a:rPr lang="en-US" sz="2800" dirty="0" smtClean="0">
                <a:solidFill>
                  <a:srgbClr val="0099FF"/>
                </a:solidFill>
              </a:rPr>
              <a:t> to </a:t>
            </a:r>
            <a:r>
              <a:rPr lang="en-US" sz="2800" dirty="0" err="1" smtClean="0">
                <a:solidFill>
                  <a:srgbClr val="0099FF"/>
                </a:solidFill>
              </a:rPr>
              <a:t>sql</a:t>
            </a:r>
            <a:r>
              <a:rPr lang="en-US" sz="2800" dirty="0" smtClean="0">
                <a:solidFill>
                  <a:srgbClr val="0099FF"/>
                </a:solidFill>
              </a:rPr>
              <a:t> support, grouping, filtering</a:t>
            </a:r>
            <a:endParaRPr lang="en-US" sz="2800" dirty="0" smtClean="0">
              <a:solidFill>
                <a:srgbClr val="0099FF"/>
              </a:solidFil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ounded Rectangle 24"/>
          <p:cNvSpPr/>
          <p:nvPr/>
        </p:nvSpPr>
        <p:spPr bwMode="auto">
          <a:xfrm>
            <a:off x="3907972" y="3783636"/>
            <a:ext cx="1262743" cy="1045034"/>
          </a:xfrm>
          <a:prstGeom prst="roundRect">
            <a:avLst>
              <a:gd name="adj" fmla="val 7108"/>
            </a:avLst>
          </a:prstGeom>
          <a:ln>
            <a:noFill/>
            <a:headEnd type="none" w="med" len="med"/>
            <a:tailEnd type="none" w="med" len="med"/>
          </a:ln>
          <a:effectLst>
            <a:outerShdw blurRad="63500" sx="102000" sy="102000" algn="ctr"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App</a:t>
            </a:r>
          </a:p>
          <a:p>
            <a:pPr marL="0" marR="0" indent="0" algn="ctr" defTabSz="1096963" rtl="0" eaLnBrk="1" fontAlgn="base" latinLnBrk="0" hangingPunct="1">
              <a:lnSpc>
                <a:spcPct val="100000"/>
              </a:lnSpc>
              <a:spcBef>
                <a:spcPct val="0"/>
              </a:spcBef>
              <a:spcAft>
                <a:spcPct val="0"/>
              </a:spcAft>
              <a:buClrTx/>
              <a:buSzTx/>
              <a:buFontTx/>
              <a:buNone/>
              <a:tabLst/>
            </a:pPr>
            <a:r>
              <a:rPr lang="en-US" sz="140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Logic</a:t>
            </a:r>
            <a:endParaRPr kumimoji="0" lang="en-US" sz="1400" i="0" u="none" strike="noStrike" cap="none" normalizeH="0" baseline="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26" name="Can 25"/>
          <p:cNvSpPr/>
          <p:nvPr/>
        </p:nvSpPr>
        <p:spPr bwMode="auto">
          <a:xfrm>
            <a:off x="6161310" y="2525530"/>
            <a:ext cx="968828" cy="1001486"/>
          </a:xfrm>
          <a:prstGeom prst="can">
            <a:avLst/>
          </a:prstGeom>
          <a:gradFill flip="none" rotWithShape="1">
            <a:gsLst>
              <a:gs pos="0">
                <a:srgbClr val="FFFF66"/>
              </a:gs>
              <a:gs pos="50000">
                <a:srgbClr val="FFFF99"/>
              </a:gs>
              <a:gs pos="100000">
                <a:srgbClr val="FFFFCC"/>
              </a:gs>
            </a:gsLst>
            <a:lin ang="16200000" scaled="1"/>
            <a:tileRect/>
          </a:gradFill>
          <a:ln>
            <a:solidFill>
              <a:srgbClr val="FFFF00"/>
            </a:solidFill>
            <a:headEnd type="none" w="med" len="med"/>
            <a:tailEnd type="none" w="med" len="med"/>
          </a:ln>
          <a:effectLst>
            <a:outerShdw blurRad="63500" sx="102000" sy="102000" algn="ctr"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endParaRPr>
          </a:p>
        </p:txBody>
      </p:sp>
      <p:sp>
        <p:nvSpPr>
          <p:cNvPr id="27" name="Cloud 26"/>
          <p:cNvSpPr/>
          <p:nvPr/>
        </p:nvSpPr>
        <p:spPr bwMode="auto">
          <a:xfrm>
            <a:off x="5932710" y="5077810"/>
            <a:ext cx="1426029" cy="979714"/>
          </a:xfrm>
          <a:prstGeom prst="cloud">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endParaRPr>
          </a:p>
        </p:txBody>
      </p:sp>
      <p:pic>
        <p:nvPicPr>
          <p:cNvPr id="28" name="Picture 2" descr="C:\Users\nikhilko\Desktop\ClassDiagram1.png"/>
          <p:cNvPicPr>
            <a:picLocks noChangeAspect="1" noChangeArrowheads="1"/>
          </p:cNvPicPr>
          <p:nvPr/>
        </p:nvPicPr>
        <p:blipFill>
          <a:blip r:embed="rId2"/>
          <a:srcRect/>
          <a:stretch>
            <a:fillRect/>
          </a:stretch>
        </p:blipFill>
        <p:spPr bwMode="auto">
          <a:xfrm>
            <a:off x="6216478" y="3774795"/>
            <a:ext cx="858493" cy="1062717"/>
          </a:xfrm>
          <a:prstGeom prst="rect">
            <a:avLst/>
          </a:prstGeom>
          <a:noFill/>
          <a:effectLst>
            <a:outerShdw blurRad="63500" sx="102000" sy="102000" algn="ctr" rotWithShape="0">
              <a:prstClr val="black">
                <a:alpha val="40000"/>
              </a:prstClr>
            </a:outerShdw>
          </a:effectLst>
        </p:spPr>
      </p:pic>
      <p:sp>
        <p:nvSpPr>
          <p:cNvPr id="29" name="TextBox 28"/>
          <p:cNvSpPr txBox="1"/>
          <p:nvPr/>
        </p:nvSpPr>
        <p:spPr>
          <a:xfrm>
            <a:off x="7298453" y="2656941"/>
            <a:ext cx="1563890" cy="738664"/>
          </a:xfrm>
          <a:prstGeom prst="rect">
            <a:avLst/>
          </a:prstGeom>
          <a:noFill/>
        </p:spPr>
        <p:txBody>
          <a:bodyPr wrap="none" rtlCol="0">
            <a:spAutoFit/>
          </a:bodyPr>
          <a:lstStyle/>
          <a:p>
            <a:r>
              <a:rPr lang="en-US" sz="1400" b="1" dirty="0" smtClean="0">
                <a:latin typeface="Segoe UI" pitchFamily="34" charset="0"/>
                <a:cs typeface="Segoe UI" pitchFamily="34" charset="0"/>
              </a:rPr>
              <a:t>Databases</a:t>
            </a:r>
          </a:p>
          <a:p>
            <a:r>
              <a:rPr lang="en-US" sz="1400" dirty="0" smtClean="0">
                <a:latin typeface="Segoe UI" pitchFamily="34" charset="0"/>
                <a:cs typeface="Segoe UI" pitchFamily="34" charset="0"/>
              </a:rPr>
              <a:t>ADO.NET,</a:t>
            </a:r>
          </a:p>
          <a:p>
            <a:r>
              <a:rPr lang="en-US" sz="1400" dirty="0" smtClean="0">
                <a:latin typeface="Segoe UI" pitchFamily="34" charset="0"/>
                <a:cs typeface="Segoe UI" pitchFamily="34" charset="0"/>
              </a:rPr>
              <a:t>ORMs (LTS, EF, …)</a:t>
            </a:r>
            <a:endParaRPr lang="en-US" sz="1400" dirty="0">
              <a:latin typeface="Segoe UI" pitchFamily="34" charset="0"/>
              <a:cs typeface="Segoe UI" pitchFamily="34" charset="0"/>
            </a:endParaRPr>
          </a:p>
        </p:txBody>
      </p:sp>
      <p:sp>
        <p:nvSpPr>
          <p:cNvPr id="30" name="TextBox 29"/>
          <p:cNvSpPr txBox="1"/>
          <p:nvPr/>
        </p:nvSpPr>
        <p:spPr>
          <a:xfrm>
            <a:off x="7298453" y="3936821"/>
            <a:ext cx="1636987" cy="738664"/>
          </a:xfrm>
          <a:prstGeom prst="rect">
            <a:avLst/>
          </a:prstGeom>
          <a:noFill/>
        </p:spPr>
        <p:txBody>
          <a:bodyPr wrap="none" rtlCol="0">
            <a:spAutoFit/>
          </a:bodyPr>
          <a:lstStyle/>
          <a:p>
            <a:r>
              <a:rPr lang="en-US" sz="1400" b="1" dirty="0" smtClean="0">
                <a:latin typeface="Segoe UI" pitchFamily="34" charset="0"/>
                <a:cs typeface="Segoe UI" pitchFamily="34" charset="0"/>
              </a:rPr>
              <a:t>CLR Lists/Objects</a:t>
            </a:r>
          </a:p>
          <a:p>
            <a:r>
              <a:rPr lang="en-US" sz="1400" dirty="0" smtClean="0">
                <a:latin typeface="Segoe UI" pitchFamily="34" charset="0"/>
                <a:cs typeface="Segoe UI" pitchFamily="34" charset="0"/>
              </a:rPr>
              <a:t>Repository</a:t>
            </a:r>
          </a:p>
          <a:p>
            <a:r>
              <a:rPr lang="en-US" sz="1400" dirty="0" smtClean="0">
                <a:latin typeface="Segoe UI" pitchFamily="34" charset="0"/>
                <a:cs typeface="Segoe UI" pitchFamily="34" charset="0"/>
              </a:rPr>
              <a:t>(</a:t>
            </a:r>
            <a:r>
              <a:rPr lang="en-US" sz="1400" dirty="0" err="1" smtClean="0">
                <a:latin typeface="Segoe UI" pitchFamily="34" charset="0"/>
                <a:cs typeface="Segoe UI" pitchFamily="34" charset="0"/>
              </a:rPr>
              <a:t>nHibernate</a:t>
            </a:r>
            <a:r>
              <a:rPr lang="en-US" sz="1400" dirty="0" smtClean="0">
                <a:latin typeface="Segoe UI" pitchFamily="34" charset="0"/>
                <a:cs typeface="Segoe UI" pitchFamily="34" charset="0"/>
              </a:rPr>
              <a:t>, …)</a:t>
            </a:r>
            <a:endParaRPr lang="en-US" sz="1400" dirty="0">
              <a:latin typeface="Segoe UI" pitchFamily="34" charset="0"/>
              <a:cs typeface="Segoe UI" pitchFamily="34" charset="0"/>
            </a:endParaRPr>
          </a:p>
        </p:txBody>
      </p:sp>
      <p:sp>
        <p:nvSpPr>
          <p:cNvPr id="31" name="TextBox 30"/>
          <p:cNvSpPr txBox="1"/>
          <p:nvPr/>
        </p:nvSpPr>
        <p:spPr>
          <a:xfrm>
            <a:off x="7298453" y="5127996"/>
            <a:ext cx="1089594" cy="738664"/>
          </a:xfrm>
          <a:prstGeom prst="rect">
            <a:avLst/>
          </a:prstGeom>
          <a:noFill/>
        </p:spPr>
        <p:txBody>
          <a:bodyPr wrap="none" rtlCol="0">
            <a:spAutoFit/>
          </a:bodyPr>
          <a:lstStyle/>
          <a:p>
            <a:r>
              <a:rPr lang="en-US" sz="1400" b="1" dirty="0" smtClean="0">
                <a:latin typeface="Segoe UI" pitchFamily="34" charset="0"/>
                <a:cs typeface="Segoe UI" pitchFamily="34" charset="0"/>
              </a:rPr>
              <a:t>Services</a:t>
            </a:r>
          </a:p>
          <a:p>
            <a:r>
              <a:rPr lang="en-US" sz="1400" dirty="0" smtClean="0">
                <a:latin typeface="Segoe UI" pitchFamily="34" charset="0"/>
                <a:cs typeface="Segoe UI" pitchFamily="34" charset="0"/>
              </a:rPr>
              <a:t>REST/SOAP</a:t>
            </a:r>
          </a:p>
          <a:p>
            <a:r>
              <a:rPr lang="en-US" sz="1400" dirty="0" smtClean="0">
                <a:latin typeface="Segoe UI" pitchFamily="34" charset="0"/>
                <a:cs typeface="Segoe UI" pitchFamily="34" charset="0"/>
              </a:rPr>
              <a:t>(Azure, …)</a:t>
            </a:r>
          </a:p>
        </p:txBody>
      </p:sp>
      <p:cxnSp>
        <p:nvCxnSpPr>
          <p:cNvPr id="32" name="Straight Arrow Connector 31"/>
          <p:cNvCxnSpPr>
            <a:stCxn id="25" idx="3"/>
            <a:endCxn id="26" idx="2"/>
          </p:cNvCxnSpPr>
          <p:nvPr/>
        </p:nvCxnSpPr>
        <p:spPr>
          <a:xfrm flipV="1">
            <a:off x="5170715" y="3026273"/>
            <a:ext cx="990595" cy="1279880"/>
          </a:xfrm>
          <a:prstGeom prst="straightConnector1">
            <a:avLst/>
          </a:prstGeom>
          <a:ln w="12700">
            <a:solidFill>
              <a:schemeClr val="tx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25" idx="3"/>
            <a:endCxn id="28" idx="1"/>
          </p:cNvCxnSpPr>
          <p:nvPr/>
        </p:nvCxnSpPr>
        <p:spPr>
          <a:xfrm>
            <a:off x="5170715" y="4306153"/>
            <a:ext cx="1045763" cy="1"/>
          </a:xfrm>
          <a:prstGeom prst="straightConnector1">
            <a:avLst/>
          </a:prstGeom>
          <a:ln w="12700">
            <a:solidFill>
              <a:schemeClr val="tx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25" idx="3"/>
            <a:endCxn id="27" idx="2"/>
          </p:cNvCxnSpPr>
          <p:nvPr/>
        </p:nvCxnSpPr>
        <p:spPr>
          <a:xfrm>
            <a:off x="5170715" y="4306153"/>
            <a:ext cx="766418" cy="1261514"/>
          </a:xfrm>
          <a:prstGeom prst="straightConnector1">
            <a:avLst/>
          </a:prstGeom>
          <a:ln w="12700">
            <a:solidFill>
              <a:schemeClr val="tx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5" name="Cloud 34"/>
          <p:cNvSpPr/>
          <p:nvPr/>
        </p:nvSpPr>
        <p:spPr bwMode="auto">
          <a:xfrm>
            <a:off x="1807024" y="5018357"/>
            <a:ext cx="1393375" cy="979714"/>
          </a:xfrm>
          <a:prstGeom prst="cloud">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XML,</a:t>
            </a:r>
            <a:r>
              <a:rPr kumimoji="0" lang="en-US" sz="1400" i="0" u="none" strike="noStrike" cap="none" normalizeH="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 </a:t>
            </a:r>
            <a:r>
              <a:rPr kumimoji="0" lang="en-US" sz="1400" i="0" u="none" strike="noStrike" cap="none" normalizeH="0" baseline="0" dirty="0" smtClean="0">
                <a:solidFill>
                  <a:schemeClr val="bg1"/>
                </a:solidFill>
                <a:effectLst>
                  <a:outerShdw blurRad="38100" dist="38100" dir="2700000" algn="tl">
                    <a:srgbClr val="000000">
                      <a:alpha val="43137"/>
                    </a:srgbClr>
                  </a:outerShdw>
                </a:effectLst>
                <a:latin typeface="Segoe UI" pitchFamily="34" charset="0"/>
                <a:cs typeface="Segoe UI" pitchFamily="34" charset="0"/>
              </a:rPr>
              <a:t>JSON, Binary</a:t>
            </a:r>
          </a:p>
        </p:txBody>
      </p:sp>
      <p:pic>
        <p:nvPicPr>
          <p:cNvPr id="36" name="Picture 3"/>
          <p:cNvPicPr>
            <a:picLocks noChangeAspect="1" noChangeArrowheads="1"/>
          </p:cNvPicPr>
          <p:nvPr/>
        </p:nvPicPr>
        <p:blipFill>
          <a:blip r:embed="rId3"/>
          <a:srcRect/>
          <a:stretch>
            <a:fillRect/>
          </a:stretch>
        </p:blipFill>
        <p:spPr bwMode="auto">
          <a:xfrm>
            <a:off x="1855333" y="3495749"/>
            <a:ext cx="1133475" cy="561975"/>
          </a:xfrm>
          <a:prstGeom prst="rect">
            <a:avLst/>
          </a:prstGeom>
          <a:noFill/>
          <a:ln w="9525">
            <a:noFill/>
            <a:miter lim="800000"/>
            <a:headEnd/>
            <a:tailEnd/>
          </a:ln>
          <a:effectLst/>
        </p:spPr>
      </p:pic>
      <p:pic>
        <p:nvPicPr>
          <p:cNvPr id="37" name="Picture 4"/>
          <p:cNvPicPr>
            <a:picLocks noChangeAspect="1" noChangeArrowheads="1"/>
          </p:cNvPicPr>
          <p:nvPr/>
        </p:nvPicPr>
        <p:blipFill>
          <a:blip r:embed="rId4"/>
          <a:srcRect/>
          <a:stretch>
            <a:fillRect/>
          </a:stretch>
        </p:blipFill>
        <p:spPr bwMode="auto">
          <a:xfrm>
            <a:off x="2002970" y="2551340"/>
            <a:ext cx="838200" cy="819150"/>
          </a:xfrm>
          <a:prstGeom prst="rect">
            <a:avLst/>
          </a:prstGeom>
          <a:noFill/>
          <a:ln w="9525">
            <a:noFill/>
            <a:miter lim="800000"/>
            <a:headEnd/>
            <a:tailEnd/>
          </a:ln>
          <a:effectLst/>
        </p:spPr>
      </p:pic>
      <p:pic>
        <p:nvPicPr>
          <p:cNvPr id="38" name="Picture 5"/>
          <p:cNvPicPr>
            <a:picLocks noChangeAspect="1" noChangeArrowheads="1"/>
          </p:cNvPicPr>
          <p:nvPr/>
        </p:nvPicPr>
        <p:blipFill>
          <a:blip r:embed="rId5"/>
          <a:srcRect/>
          <a:stretch>
            <a:fillRect/>
          </a:stretch>
        </p:blipFill>
        <p:spPr bwMode="auto">
          <a:xfrm>
            <a:off x="1887413" y="4255672"/>
            <a:ext cx="1389185" cy="549886"/>
          </a:xfrm>
          <a:prstGeom prst="rect">
            <a:avLst/>
          </a:prstGeom>
          <a:noFill/>
          <a:ln w="9525">
            <a:noFill/>
            <a:miter lim="800000"/>
            <a:headEnd/>
            <a:tailEnd/>
          </a:ln>
          <a:effectLst/>
        </p:spPr>
      </p:pic>
      <p:sp>
        <p:nvSpPr>
          <p:cNvPr id="39" name="TextBox 38"/>
          <p:cNvSpPr txBox="1"/>
          <p:nvPr/>
        </p:nvSpPr>
        <p:spPr>
          <a:xfrm>
            <a:off x="304798" y="2699305"/>
            <a:ext cx="1409938" cy="523220"/>
          </a:xfrm>
          <a:prstGeom prst="rect">
            <a:avLst/>
          </a:prstGeom>
          <a:noFill/>
        </p:spPr>
        <p:txBody>
          <a:bodyPr wrap="none" rtlCol="0">
            <a:spAutoFit/>
          </a:bodyPr>
          <a:lstStyle/>
          <a:p>
            <a:r>
              <a:rPr lang="en-US" sz="1400" b="1" dirty="0" smtClean="0">
                <a:latin typeface="Segoe UI" pitchFamily="34" charset="0"/>
                <a:cs typeface="Segoe UI" pitchFamily="34" charset="0"/>
              </a:rPr>
              <a:t>.NET Clients</a:t>
            </a:r>
          </a:p>
          <a:p>
            <a:r>
              <a:rPr lang="en-US" sz="1400" dirty="0" err="1" smtClean="0">
                <a:latin typeface="Segoe UI" pitchFamily="34" charset="0"/>
                <a:cs typeface="Segoe UI" pitchFamily="34" charset="0"/>
              </a:rPr>
              <a:t>Silverlight</a:t>
            </a:r>
            <a:r>
              <a:rPr lang="en-US" sz="1400" dirty="0" smtClean="0">
                <a:latin typeface="Segoe UI" pitchFamily="34" charset="0"/>
                <a:cs typeface="Segoe UI" pitchFamily="34" charset="0"/>
              </a:rPr>
              <a:t>, WPF</a:t>
            </a:r>
            <a:endParaRPr lang="en-US" sz="1400" dirty="0">
              <a:latin typeface="Segoe UI" pitchFamily="34" charset="0"/>
              <a:cs typeface="Segoe UI" pitchFamily="34" charset="0"/>
            </a:endParaRPr>
          </a:p>
        </p:txBody>
      </p:sp>
      <p:sp>
        <p:nvSpPr>
          <p:cNvPr id="40" name="TextBox 39"/>
          <p:cNvSpPr txBox="1"/>
          <p:nvPr/>
        </p:nvSpPr>
        <p:spPr>
          <a:xfrm>
            <a:off x="304798" y="3515126"/>
            <a:ext cx="1644617" cy="523220"/>
          </a:xfrm>
          <a:prstGeom prst="rect">
            <a:avLst/>
          </a:prstGeom>
          <a:noFill/>
        </p:spPr>
        <p:txBody>
          <a:bodyPr wrap="none" rtlCol="0">
            <a:spAutoFit/>
          </a:bodyPr>
          <a:lstStyle/>
          <a:p>
            <a:r>
              <a:rPr lang="en-US" sz="1400" b="1" dirty="0" smtClean="0">
                <a:latin typeface="Segoe UI" pitchFamily="34" charset="0"/>
                <a:cs typeface="Segoe UI" pitchFamily="34" charset="0"/>
              </a:rPr>
              <a:t>Standards Clients</a:t>
            </a:r>
          </a:p>
          <a:p>
            <a:r>
              <a:rPr lang="en-US" sz="1400" dirty="0" smtClean="0">
                <a:latin typeface="Segoe UI" pitchFamily="34" charset="0"/>
                <a:cs typeface="Segoe UI" pitchFamily="34" charset="0"/>
              </a:rPr>
              <a:t>JavaScript</a:t>
            </a:r>
            <a:endParaRPr lang="en-US" sz="1400" dirty="0">
              <a:latin typeface="Segoe UI" pitchFamily="34" charset="0"/>
              <a:cs typeface="Segoe UI" pitchFamily="34" charset="0"/>
            </a:endParaRPr>
          </a:p>
        </p:txBody>
      </p:sp>
      <p:sp>
        <p:nvSpPr>
          <p:cNvPr id="41" name="TextBox 40"/>
          <p:cNvSpPr txBox="1"/>
          <p:nvPr/>
        </p:nvSpPr>
        <p:spPr>
          <a:xfrm>
            <a:off x="304798" y="4141066"/>
            <a:ext cx="1649875" cy="738664"/>
          </a:xfrm>
          <a:prstGeom prst="rect">
            <a:avLst/>
          </a:prstGeom>
          <a:noFill/>
        </p:spPr>
        <p:txBody>
          <a:bodyPr wrap="none" rtlCol="0">
            <a:spAutoFit/>
          </a:bodyPr>
          <a:lstStyle/>
          <a:p>
            <a:r>
              <a:rPr lang="en-US" sz="1400" b="1" dirty="0" smtClean="0">
                <a:latin typeface="Segoe UI" pitchFamily="34" charset="0"/>
                <a:cs typeface="Segoe UI" pitchFamily="34" charset="0"/>
              </a:rPr>
              <a:t>Server Rendering</a:t>
            </a:r>
          </a:p>
          <a:p>
            <a:r>
              <a:rPr lang="en-US" sz="1400" dirty="0" smtClean="0">
                <a:latin typeface="Segoe UI" pitchFamily="34" charset="0"/>
                <a:cs typeface="Segoe UI" pitchFamily="34" charset="0"/>
              </a:rPr>
              <a:t>HTML, SEO,</a:t>
            </a:r>
          </a:p>
          <a:p>
            <a:r>
              <a:rPr lang="en-US" sz="1400" dirty="0" smtClean="0">
                <a:latin typeface="Segoe UI" pitchFamily="34" charset="0"/>
                <a:cs typeface="Segoe UI" pitchFamily="34" charset="0"/>
              </a:rPr>
              <a:t>Printing, …</a:t>
            </a:r>
            <a:endParaRPr lang="en-US" sz="1400" dirty="0">
              <a:latin typeface="Segoe UI" pitchFamily="34" charset="0"/>
              <a:cs typeface="Segoe UI" pitchFamily="34" charset="0"/>
            </a:endParaRPr>
          </a:p>
        </p:txBody>
      </p:sp>
      <p:sp>
        <p:nvSpPr>
          <p:cNvPr id="42" name="TextBox 41"/>
          <p:cNvSpPr txBox="1"/>
          <p:nvPr/>
        </p:nvSpPr>
        <p:spPr>
          <a:xfrm>
            <a:off x="304798" y="5246604"/>
            <a:ext cx="874727" cy="523220"/>
          </a:xfrm>
          <a:prstGeom prst="rect">
            <a:avLst/>
          </a:prstGeom>
          <a:noFill/>
        </p:spPr>
        <p:txBody>
          <a:bodyPr wrap="none" rtlCol="0">
            <a:spAutoFit/>
          </a:bodyPr>
          <a:lstStyle/>
          <a:p>
            <a:r>
              <a:rPr lang="en-US" sz="1400" b="1" dirty="0" smtClean="0">
                <a:latin typeface="Segoe UI" pitchFamily="34" charset="0"/>
                <a:cs typeface="Segoe UI" pitchFamily="34" charset="0"/>
              </a:rPr>
              <a:t>Services</a:t>
            </a:r>
          </a:p>
          <a:p>
            <a:r>
              <a:rPr lang="en-US" sz="1400" dirty="0" smtClean="0">
                <a:latin typeface="Segoe UI" pitchFamily="34" charset="0"/>
                <a:cs typeface="Segoe UI" pitchFamily="34" charset="0"/>
              </a:rPr>
              <a:t>WCF</a:t>
            </a:r>
            <a:endParaRPr lang="en-US" sz="1400" dirty="0">
              <a:latin typeface="Segoe UI" pitchFamily="34" charset="0"/>
              <a:cs typeface="Segoe UI" pitchFamily="34" charset="0"/>
            </a:endParaRPr>
          </a:p>
        </p:txBody>
      </p:sp>
      <p:cxnSp>
        <p:nvCxnSpPr>
          <p:cNvPr id="43" name="Straight Arrow Connector 42"/>
          <p:cNvCxnSpPr>
            <a:stCxn id="25" idx="1"/>
          </p:cNvCxnSpPr>
          <p:nvPr/>
        </p:nvCxnSpPr>
        <p:spPr>
          <a:xfrm rot="10800000">
            <a:off x="2836986" y="3083169"/>
            <a:ext cx="1070987" cy="1222984"/>
          </a:xfrm>
          <a:prstGeom prst="straightConnector1">
            <a:avLst/>
          </a:prstGeom>
          <a:ln w="12700">
            <a:solidFill>
              <a:schemeClr val="tx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25" idx="1"/>
            <a:endCxn id="36" idx="3"/>
          </p:cNvCxnSpPr>
          <p:nvPr/>
        </p:nvCxnSpPr>
        <p:spPr>
          <a:xfrm rot="10800000">
            <a:off x="2988808" y="3776737"/>
            <a:ext cx="919164" cy="529416"/>
          </a:xfrm>
          <a:prstGeom prst="straightConnector1">
            <a:avLst/>
          </a:prstGeom>
          <a:ln w="12700">
            <a:solidFill>
              <a:schemeClr val="tx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25" idx="1"/>
          </p:cNvCxnSpPr>
          <p:nvPr/>
        </p:nvCxnSpPr>
        <p:spPr>
          <a:xfrm rot="10800000" flipV="1">
            <a:off x="3282462" y="4306152"/>
            <a:ext cx="625510" cy="195509"/>
          </a:xfrm>
          <a:prstGeom prst="straightConnector1">
            <a:avLst/>
          </a:prstGeom>
          <a:ln w="12700">
            <a:solidFill>
              <a:schemeClr val="tx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25" idx="1"/>
          </p:cNvCxnSpPr>
          <p:nvPr/>
        </p:nvCxnSpPr>
        <p:spPr>
          <a:xfrm rot="10800000" flipV="1">
            <a:off x="3153508" y="4306152"/>
            <a:ext cx="754464" cy="922339"/>
          </a:xfrm>
          <a:prstGeom prst="straightConnector1">
            <a:avLst/>
          </a:prstGeom>
          <a:ln w="12700">
            <a:solidFill>
              <a:schemeClr val="tx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7" name="Rounded Rectangle 46"/>
          <p:cNvSpPr/>
          <p:nvPr/>
        </p:nvSpPr>
        <p:spPr bwMode="auto">
          <a:xfrm>
            <a:off x="3918858" y="5520761"/>
            <a:ext cx="1262743" cy="1045034"/>
          </a:xfrm>
          <a:prstGeom prst="roundRect">
            <a:avLst>
              <a:gd name="adj" fmla="val 7108"/>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lin ang="16200000" scaled="1"/>
            <a:tileRect/>
          </a:gradFill>
          <a:ln>
            <a:noFill/>
            <a:headEnd type="none" w="med" len="med"/>
            <a:tailEnd type="none" w="med" len="med"/>
          </a:ln>
          <a:effectLst>
            <a:outerShdw blurRad="63500" sx="102000" sy="102000" algn="ctr"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1400" i="0" u="none" strike="noStrike" cap="none" normalizeH="0" baseline="0" dirty="0" smtClean="0">
                <a:solidFill>
                  <a:schemeClr val="tx1"/>
                </a:solidFill>
                <a:effectLst>
                  <a:outerShdw blurRad="38100" dist="38100" dir="2700000" algn="tl">
                    <a:srgbClr val="000000">
                      <a:alpha val="43137"/>
                    </a:srgbClr>
                  </a:outerShdw>
                </a:effectLst>
                <a:latin typeface="Segoe UI" pitchFamily="34" charset="0"/>
                <a:cs typeface="Segoe UI" pitchFamily="34" charset="0"/>
              </a:rPr>
              <a:t>Unit Test Code</a:t>
            </a:r>
          </a:p>
        </p:txBody>
      </p:sp>
      <p:cxnSp>
        <p:nvCxnSpPr>
          <p:cNvPr id="48" name="Straight Arrow Connector 47"/>
          <p:cNvCxnSpPr>
            <a:stCxn id="47" idx="0"/>
            <a:endCxn id="25" idx="2"/>
          </p:cNvCxnSpPr>
          <p:nvPr/>
        </p:nvCxnSpPr>
        <p:spPr>
          <a:xfrm rot="16200000" flipV="1">
            <a:off x="4198742" y="5169273"/>
            <a:ext cx="692091" cy="10886"/>
          </a:xfrm>
          <a:prstGeom prst="straightConnector1">
            <a:avLst/>
          </a:prstGeom>
          <a:ln w="12700">
            <a:solidFill>
              <a:schemeClr val="tx1"/>
            </a:solidFill>
            <a:headEnd type="none" w="med" len="med"/>
            <a:tailEnd type="triangle" w="med" len="med"/>
          </a:ln>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51" name="Title 1"/>
          <p:cNvSpPr txBox="1">
            <a:spLocks/>
          </p:cNvSpPr>
          <p:nvPr/>
        </p:nvSpPr>
        <p:spPr>
          <a:xfrm>
            <a:off x="381000" y="228600"/>
            <a:ext cx="8382000" cy="664797"/>
          </a:xfrm>
          <a:prstGeom prst="rect">
            <a:avLst/>
          </a:prstGeom>
        </p:spPr>
        <p:txBody>
          <a:bodyPr vert="horz" wrap="square" lIns="0" tIns="0" rIns="0" bIns="0" rtlCol="0" anchor="ctr" anchorCtr="0">
            <a:noAutofit/>
          </a:bodyPr>
          <a:lstStyle/>
          <a:p>
            <a:pPr lvl="0">
              <a:lnSpc>
                <a:spcPct val="90000"/>
              </a:lnSpc>
            </a:pPr>
            <a:r>
              <a:rPr kumimoji="0" lang="en-US" sz="4800" b="0" i="0" u="none" strike="noStrike" kern="1200" cap="none" spc="-150" normalizeH="0" baseline="0" noProof="0" dirty="0" smtClean="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uLnTx/>
                <a:uFillTx/>
                <a:latin typeface="+mj-lt"/>
                <a:ea typeface="+mn-ea"/>
                <a:cs typeface="Arial" charset="0"/>
              </a:rPr>
              <a:t>A Pattern that Scales and</a:t>
            </a:r>
            <a:r>
              <a:rPr kumimoji="0" lang="en-US" sz="4800" b="0" i="0" u="none" strike="noStrike" kern="1200" cap="none" spc="-150" normalizeH="0" noProof="0" dirty="0" smtClean="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uLnTx/>
                <a:uFillTx/>
                <a:latin typeface="+mj-lt"/>
                <a:ea typeface="+mn-ea"/>
                <a:cs typeface="Arial" charset="0"/>
              </a:rPr>
              <a:t> Grows</a:t>
            </a:r>
            <a:endParaRPr kumimoji="0" lang="en-US" sz="4800" b="0" i="0" u="none" strike="noStrike" kern="1200" cap="none" spc="-150" normalizeH="0" baseline="0" noProof="0" dirty="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uLnTx/>
              <a:uFillTx/>
              <a:latin typeface="+mj-lt"/>
              <a:ea typeface="+mn-ea"/>
              <a:cs typeface="Arial" charset="0"/>
            </a:endParaRPr>
          </a:p>
        </p:txBody>
      </p:sp>
      <p:sp>
        <p:nvSpPr>
          <p:cNvPr id="52" name="TextBox 51"/>
          <p:cNvSpPr txBox="1"/>
          <p:nvPr/>
        </p:nvSpPr>
        <p:spPr>
          <a:xfrm>
            <a:off x="609600" y="1143000"/>
            <a:ext cx="8305800" cy="1231106"/>
          </a:xfrm>
          <a:prstGeom prst="rect">
            <a:avLst/>
          </a:prstGeom>
          <a:noFill/>
        </p:spPr>
        <p:txBody>
          <a:bodyPr wrap="square" rtlCol="0">
            <a:spAutoFit/>
          </a:bodyPr>
          <a:lstStyle/>
          <a:p>
            <a:r>
              <a:rPr lang="en-US" sz="2800" dirty="0" smtClean="0"/>
              <a:t>Support for multiple presentation tiers </a:t>
            </a:r>
            <a:br>
              <a:rPr lang="en-US" sz="2800" dirty="0" smtClean="0"/>
            </a:br>
            <a:r>
              <a:rPr lang="en-US" sz="2800" dirty="0" smtClean="0"/>
              <a:t>and data access technologies</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2000"/>
                                        <p:tgtEl>
                                          <p:spTgt spid="2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0"/>
                                        </p:tgtEl>
                                        <p:attrNameLst>
                                          <p:attrName>style.visibility</p:attrName>
                                        </p:attrNameLst>
                                      </p:cBhvr>
                                      <p:to>
                                        <p:strVal val="visible"/>
                                      </p:to>
                                    </p:set>
                                    <p:animEffect transition="in" filter="fade">
                                      <p:cBhvr>
                                        <p:cTn id="10" dur="2000"/>
                                        <p:tgtEl>
                                          <p:spTgt spid="30"/>
                                        </p:tgtEl>
                                      </p:cBhvr>
                                    </p:animEffect>
                                  </p:childTnLst>
                                </p:cTn>
                              </p:par>
                            </p:childTnLst>
                          </p:cTn>
                        </p:par>
                        <p:par>
                          <p:cTn id="11" fill="hold">
                            <p:stCondLst>
                              <p:cond delay="2000"/>
                            </p:stCondLst>
                            <p:childTnLst>
                              <p:par>
                                <p:cTn id="12" presetID="22" presetClass="entr" presetSubtype="8" fill="hold" nodeType="afterEffect">
                                  <p:stCondLst>
                                    <p:cond delay="0"/>
                                  </p:stCondLst>
                                  <p:childTnLst>
                                    <p:set>
                                      <p:cBhvr>
                                        <p:cTn id="13" dur="1" fill="hold">
                                          <p:stCondLst>
                                            <p:cond delay="0"/>
                                          </p:stCondLst>
                                        </p:cTn>
                                        <p:tgtEl>
                                          <p:spTgt spid="33"/>
                                        </p:tgtEl>
                                        <p:attrNameLst>
                                          <p:attrName>style.visibility</p:attrName>
                                        </p:attrNameLst>
                                      </p:cBhvr>
                                      <p:to>
                                        <p:strVal val="visible"/>
                                      </p:to>
                                    </p:set>
                                    <p:animEffect transition="in" filter="wipe(left)">
                                      <p:cBhvr>
                                        <p:cTn id="14" dur="500"/>
                                        <p:tgtEl>
                                          <p:spTgt spid="33"/>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2000"/>
                                        <p:tgtEl>
                                          <p:spTgt spid="27"/>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fade">
                                      <p:cBhvr>
                                        <p:cTn id="22" dur="2000"/>
                                        <p:tgtEl>
                                          <p:spTgt spid="31"/>
                                        </p:tgtEl>
                                      </p:cBhvr>
                                    </p:animEffect>
                                  </p:childTnLst>
                                </p:cTn>
                              </p:par>
                            </p:childTnLst>
                          </p:cTn>
                        </p:par>
                        <p:par>
                          <p:cTn id="23" fill="hold">
                            <p:stCondLst>
                              <p:cond delay="2000"/>
                            </p:stCondLst>
                            <p:childTnLst>
                              <p:par>
                                <p:cTn id="24" presetID="22" presetClass="entr" presetSubtype="1" fill="hold" nodeType="after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wipe(up)">
                                      <p:cBhvr>
                                        <p:cTn id="26" dur="500"/>
                                        <p:tgtEl>
                                          <p:spTgt spid="34"/>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fade">
                                      <p:cBhvr>
                                        <p:cTn id="31" dur="2000"/>
                                        <p:tgtEl>
                                          <p:spTgt spid="36"/>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0"/>
                                        </p:tgtEl>
                                        <p:attrNameLst>
                                          <p:attrName>style.visibility</p:attrName>
                                        </p:attrNameLst>
                                      </p:cBhvr>
                                      <p:to>
                                        <p:strVal val="visible"/>
                                      </p:to>
                                    </p:set>
                                    <p:animEffect transition="in" filter="fade">
                                      <p:cBhvr>
                                        <p:cTn id="34" dur="2000"/>
                                        <p:tgtEl>
                                          <p:spTgt spid="40"/>
                                        </p:tgtEl>
                                      </p:cBhvr>
                                    </p:animEffect>
                                  </p:childTnLst>
                                </p:cTn>
                              </p:par>
                              <p:par>
                                <p:cTn id="35" presetID="10" presetClass="entr" presetSubtype="0" fill="hold" nodeType="with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fade">
                                      <p:cBhvr>
                                        <p:cTn id="37" dur="2000"/>
                                        <p:tgtEl>
                                          <p:spTgt spid="38"/>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41"/>
                                        </p:tgtEl>
                                        <p:attrNameLst>
                                          <p:attrName>style.visibility</p:attrName>
                                        </p:attrNameLst>
                                      </p:cBhvr>
                                      <p:to>
                                        <p:strVal val="visible"/>
                                      </p:to>
                                    </p:set>
                                    <p:animEffect transition="in" filter="fade">
                                      <p:cBhvr>
                                        <p:cTn id="40" dur="2000"/>
                                        <p:tgtEl>
                                          <p:spTgt spid="41"/>
                                        </p:tgtEl>
                                      </p:cBhvr>
                                    </p:animEffect>
                                  </p:childTnLst>
                                </p:cTn>
                              </p:par>
                            </p:childTnLst>
                          </p:cTn>
                        </p:par>
                        <p:par>
                          <p:cTn id="41" fill="hold">
                            <p:stCondLst>
                              <p:cond delay="2000"/>
                            </p:stCondLst>
                            <p:childTnLst>
                              <p:par>
                                <p:cTn id="42" presetID="22" presetClass="entr" presetSubtype="2" fill="hold" nodeType="afterEffect">
                                  <p:stCondLst>
                                    <p:cond delay="0"/>
                                  </p:stCondLst>
                                  <p:childTnLst>
                                    <p:set>
                                      <p:cBhvr>
                                        <p:cTn id="43" dur="1" fill="hold">
                                          <p:stCondLst>
                                            <p:cond delay="0"/>
                                          </p:stCondLst>
                                        </p:cTn>
                                        <p:tgtEl>
                                          <p:spTgt spid="44"/>
                                        </p:tgtEl>
                                        <p:attrNameLst>
                                          <p:attrName>style.visibility</p:attrName>
                                        </p:attrNameLst>
                                      </p:cBhvr>
                                      <p:to>
                                        <p:strVal val="visible"/>
                                      </p:to>
                                    </p:set>
                                    <p:animEffect transition="in" filter="wipe(right)">
                                      <p:cBhvr>
                                        <p:cTn id="44" dur="500"/>
                                        <p:tgtEl>
                                          <p:spTgt spid="44"/>
                                        </p:tgtEl>
                                      </p:cBhvr>
                                    </p:animEffect>
                                  </p:childTnLst>
                                </p:cTn>
                              </p:par>
                              <p:par>
                                <p:cTn id="45" presetID="22" presetClass="entr" presetSubtype="2" fill="hold" nodeType="withEffect">
                                  <p:stCondLst>
                                    <p:cond delay="0"/>
                                  </p:stCondLst>
                                  <p:childTnLst>
                                    <p:set>
                                      <p:cBhvr>
                                        <p:cTn id="46" dur="1" fill="hold">
                                          <p:stCondLst>
                                            <p:cond delay="0"/>
                                          </p:stCondLst>
                                        </p:cTn>
                                        <p:tgtEl>
                                          <p:spTgt spid="45"/>
                                        </p:tgtEl>
                                        <p:attrNameLst>
                                          <p:attrName>style.visibility</p:attrName>
                                        </p:attrNameLst>
                                      </p:cBhvr>
                                      <p:to>
                                        <p:strVal val="visible"/>
                                      </p:to>
                                    </p:set>
                                    <p:animEffect transition="in" filter="wipe(right)">
                                      <p:cBhvr>
                                        <p:cTn id="47" dur="500"/>
                                        <p:tgtEl>
                                          <p:spTgt spid="45"/>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5"/>
                                        </p:tgtEl>
                                        <p:attrNameLst>
                                          <p:attrName>style.visibility</p:attrName>
                                        </p:attrNameLst>
                                      </p:cBhvr>
                                      <p:to>
                                        <p:strVal val="visible"/>
                                      </p:to>
                                    </p:set>
                                    <p:animEffect transition="in" filter="fade">
                                      <p:cBhvr>
                                        <p:cTn id="52" dur="2000"/>
                                        <p:tgtEl>
                                          <p:spTgt spid="35"/>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42"/>
                                        </p:tgtEl>
                                        <p:attrNameLst>
                                          <p:attrName>style.visibility</p:attrName>
                                        </p:attrNameLst>
                                      </p:cBhvr>
                                      <p:to>
                                        <p:strVal val="visible"/>
                                      </p:to>
                                    </p:set>
                                    <p:animEffect transition="in" filter="fade">
                                      <p:cBhvr>
                                        <p:cTn id="55" dur="2000"/>
                                        <p:tgtEl>
                                          <p:spTgt spid="42"/>
                                        </p:tgtEl>
                                      </p:cBhvr>
                                    </p:animEffect>
                                  </p:childTnLst>
                                </p:cTn>
                              </p:par>
                            </p:childTnLst>
                          </p:cTn>
                        </p:par>
                        <p:par>
                          <p:cTn id="56" fill="hold">
                            <p:stCondLst>
                              <p:cond delay="2000"/>
                            </p:stCondLst>
                            <p:childTnLst>
                              <p:par>
                                <p:cTn id="57" presetID="22" presetClass="entr" presetSubtype="1" fill="hold" nodeType="afterEffect">
                                  <p:stCondLst>
                                    <p:cond delay="0"/>
                                  </p:stCondLst>
                                  <p:childTnLst>
                                    <p:set>
                                      <p:cBhvr>
                                        <p:cTn id="58" dur="1" fill="hold">
                                          <p:stCondLst>
                                            <p:cond delay="0"/>
                                          </p:stCondLst>
                                        </p:cTn>
                                        <p:tgtEl>
                                          <p:spTgt spid="46"/>
                                        </p:tgtEl>
                                        <p:attrNameLst>
                                          <p:attrName>style.visibility</p:attrName>
                                        </p:attrNameLst>
                                      </p:cBhvr>
                                      <p:to>
                                        <p:strVal val="visible"/>
                                      </p:to>
                                    </p:set>
                                    <p:animEffect transition="in" filter="wipe(up)">
                                      <p:cBhvr>
                                        <p:cTn id="59" dur="500"/>
                                        <p:tgtEl>
                                          <p:spTgt spid="46"/>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47"/>
                                        </p:tgtEl>
                                        <p:attrNameLst>
                                          <p:attrName>style.visibility</p:attrName>
                                        </p:attrNameLst>
                                      </p:cBhvr>
                                      <p:to>
                                        <p:strVal val="visible"/>
                                      </p:to>
                                    </p:set>
                                    <p:animEffect transition="in" filter="fade">
                                      <p:cBhvr>
                                        <p:cTn id="64" dur="2000"/>
                                        <p:tgtEl>
                                          <p:spTgt spid="47"/>
                                        </p:tgtEl>
                                      </p:cBhvr>
                                    </p:animEffect>
                                  </p:childTnLst>
                                </p:cTn>
                              </p:par>
                            </p:childTnLst>
                          </p:cTn>
                        </p:par>
                        <p:par>
                          <p:cTn id="65" fill="hold">
                            <p:stCondLst>
                              <p:cond delay="2000"/>
                            </p:stCondLst>
                            <p:childTnLst>
                              <p:par>
                                <p:cTn id="66" presetID="22" presetClass="entr" presetSubtype="4" fill="hold" nodeType="after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wipe(down)">
                                      <p:cBhvr>
                                        <p:cTn id="68"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0" grpId="0"/>
      <p:bldP spid="31" grpId="0"/>
      <p:bldP spid="35" grpId="0" animBg="1"/>
      <p:bldP spid="40" grpId="0"/>
      <p:bldP spid="41" grpId="0"/>
      <p:bldP spid="42" grpId="0"/>
      <p:bldP spid="4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itle 1"/>
          <p:cNvSpPr txBox="1">
            <a:spLocks/>
          </p:cNvSpPr>
          <p:nvPr/>
        </p:nvSpPr>
        <p:spPr>
          <a:xfrm>
            <a:off x="304800" y="381000"/>
            <a:ext cx="8382000" cy="664797"/>
          </a:xfrm>
          <a:prstGeom prst="rect">
            <a:avLst/>
          </a:prstGeom>
        </p:spPr>
        <p:txBody>
          <a:bodyPr vert="horz" wrap="square" lIns="0" tIns="0" rIns="0" bIns="0" rtlCol="0" anchor="ctr" anchorCtr="0">
            <a:noAutofit/>
          </a:bodyPr>
          <a:lstStyle/>
          <a:p>
            <a:pPr marL="0" marR="0" lvl="0" indent="0" algn="l" defTabSz="912813" rtl="0" eaLnBrk="1" fontAlgn="base" latinLnBrk="0" hangingPunct="1">
              <a:lnSpc>
                <a:spcPct val="90000"/>
              </a:lnSpc>
              <a:spcBef>
                <a:spcPct val="0"/>
              </a:spcBef>
              <a:spcAft>
                <a:spcPct val="0"/>
              </a:spcAft>
              <a:buClrTx/>
              <a:buSzTx/>
              <a:buFontTx/>
              <a:buNone/>
              <a:tabLst/>
              <a:defRPr/>
            </a:pPr>
            <a:r>
              <a:rPr kumimoji="0" lang="en-US" sz="4800" b="0" i="0" u="none" strike="noStrike" kern="1200" cap="none" spc="-150" normalizeH="0" baseline="0" noProof="0" dirty="0" err="1" smtClean="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uLnTx/>
                <a:uFillTx/>
                <a:latin typeface="+mj-lt"/>
                <a:ea typeface="+mn-ea"/>
                <a:cs typeface="Arial" charset="0"/>
              </a:rPr>
              <a:t>Silverlight</a:t>
            </a:r>
            <a:r>
              <a:rPr kumimoji="0" lang="en-US" sz="4800" b="0" i="0" u="none" strike="noStrike" kern="1200" cap="none" spc="-150" normalizeH="0" baseline="0" noProof="0" dirty="0" smtClean="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uLnTx/>
                <a:uFillTx/>
                <a:latin typeface="+mj-lt"/>
                <a:ea typeface="+mn-ea"/>
                <a:cs typeface="Arial" charset="0"/>
              </a:rPr>
              <a:t> 3 </a:t>
            </a:r>
            <a:r>
              <a:rPr kumimoji="0" lang="en-US" sz="4800" b="0" i="0" u="none" strike="noStrike" kern="1200" cap="none" spc="-150" normalizeH="0" baseline="0" noProof="0" dirty="0" err="1" smtClean="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uLnTx/>
                <a:uFillTx/>
                <a:latin typeface="+mj-lt"/>
                <a:ea typeface="+mn-ea"/>
                <a:cs typeface="Arial" charset="0"/>
              </a:rPr>
              <a:t>DataForm</a:t>
            </a:r>
            <a:r>
              <a:rPr kumimoji="0" lang="en-US" sz="4800" b="0" i="0" u="none" strike="noStrike" kern="1200" cap="none" spc="-150" normalizeH="0" baseline="0" noProof="0" dirty="0" smtClean="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uLnTx/>
                <a:uFillTx/>
                <a:latin typeface="+mj-lt"/>
                <a:ea typeface="+mn-ea"/>
                <a:cs typeface="Arial" charset="0"/>
              </a:rPr>
              <a:t> control</a:t>
            </a:r>
            <a:endParaRPr kumimoji="0" lang="it-CH" sz="4800" b="0" i="0" u="none" strike="noStrike" kern="1200" cap="none" spc="-150" normalizeH="0" baseline="0" noProof="0" dirty="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uLnTx/>
              <a:uFillTx/>
              <a:latin typeface="+mj-lt"/>
              <a:ea typeface="+mn-ea"/>
              <a:cs typeface="Arial" charset="0"/>
            </a:endParaRPr>
          </a:p>
        </p:txBody>
      </p:sp>
      <p:sp>
        <p:nvSpPr>
          <p:cNvPr id="55" name="TextBox 54"/>
          <p:cNvSpPr txBox="1"/>
          <p:nvPr/>
        </p:nvSpPr>
        <p:spPr>
          <a:xfrm>
            <a:off x="676617" y="1676400"/>
            <a:ext cx="8467383" cy="2954655"/>
          </a:xfrm>
          <a:prstGeom prst="rect">
            <a:avLst/>
          </a:prstGeom>
          <a:noFill/>
        </p:spPr>
        <p:txBody>
          <a:bodyPr wrap="none" rtlCol="0">
            <a:spAutoFit/>
          </a:bodyPr>
          <a:lstStyle/>
          <a:p>
            <a:pPr>
              <a:buClr>
                <a:schemeClr val="bg2">
                  <a:lumMod val="60000"/>
                  <a:lumOff val="40000"/>
                </a:schemeClr>
              </a:buClr>
              <a:buFont typeface="Wingdings" pitchFamily="2" charset="2"/>
              <a:buChar char="Ø"/>
            </a:pPr>
            <a:r>
              <a:rPr lang="en-US" sz="2800" dirty="0" smtClean="0"/>
              <a:t> Similar to a vertical </a:t>
            </a:r>
            <a:r>
              <a:rPr lang="en-US" sz="2800" dirty="0" err="1" smtClean="0"/>
              <a:t>DataGrid</a:t>
            </a:r>
            <a:endParaRPr lang="en-US" sz="2800" dirty="0" smtClean="0"/>
          </a:p>
          <a:p>
            <a:pPr lvl="1"/>
            <a:r>
              <a:rPr lang="en-US" sz="2800" dirty="0" smtClean="0"/>
              <a:t>Supports Inserts, Updates and Deletes</a:t>
            </a:r>
          </a:p>
          <a:p>
            <a:pPr>
              <a:buClr>
                <a:schemeClr val="bg2">
                  <a:lumMod val="60000"/>
                  <a:lumOff val="40000"/>
                </a:schemeClr>
              </a:buClr>
              <a:buFont typeface="Wingdings" pitchFamily="2" charset="2"/>
              <a:buChar char="Ø"/>
            </a:pPr>
            <a:r>
              <a:rPr lang="en-US" sz="2800" dirty="0" smtClean="0"/>
              <a:t> Fully </a:t>
            </a:r>
            <a:r>
              <a:rPr lang="en-US" sz="2800" dirty="0" err="1" smtClean="0"/>
              <a:t>stylable</a:t>
            </a:r>
            <a:r>
              <a:rPr lang="en-US" sz="2800" dirty="0" smtClean="0"/>
              <a:t>, </a:t>
            </a:r>
            <a:r>
              <a:rPr lang="en-US" sz="2800" dirty="0" err="1" smtClean="0"/>
              <a:t>templetable</a:t>
            </a:r>
            <a:endParaRPr lang="en-US" sz="2800" dirty="0" smtClean="0"/>
          </a:p>
          <a:p>
            <a:pPr>
              <a:buClr>
                <a:schemeClr val="bg2">
                  <a:lumMod val="60000"/>
                  <a:lumOff val="40000"/>
                </a:schemeClr>
              </a:buClr>
              <a:buFont typeface="Wingdings" pitchFamily="2" charset="2"/>
              <a:buChar char="Ø"/>
            </a:pPr>
            <a:r>
              <a:rPr lang="en-US" sz="2800" dirty="0" smtClean="0"/>
              <a:t> Metadata driven</a:t>
            </a:r>
          </a:p>
          <a:p>
            <a:pPr>
              <a:buClr>
                <a:schemeClr val="bg2">
                  <a:lumMod val="60000"/>
                  <a:lumOff val="40000"/>
                </a:schemeClr>
              </a:buClr>
              <a:buFont typeface="Wingdings" pitchFamily="2" charset="2"/>
              <a:buChar char="Ø"/>
            </a:pPr>
            <a:r>
              <a:rPr lang="en-US" sz="2800" dirty="0" smtClean="0"/>
              <a:t> Can act as a data navigation or simple detail view</a:t>
            </a:r>
          </a:p>
          <a:p>
            <a:pPr>
              <a:buClr>
                <a:schemeClr val="bg2">
                  <a:lumMod val="60000"/>
                  <a:lumOff val="40000"/>
                </a:schemeClr>
              </a:buClr>
              <a:buFont typeface="Wingdings" pitchFamily="2" charset="2"/>
              <a:buChar char="Ø"/>
            </a:pPr>
            <a:r>
              <a:rPr lang="en-US" sz="2800" dirty="0" smtClean="0"/>
              <a:t> Integrated with the Validation Framework</a:t>
            </a:r>
          </a:p>
          <a:p>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81000" y="230188"/>
            <a:ext cx="8382000" cy="1329595"/>
          </a:xfrm>
          <a:prstGeom prst="rect">
            <a:avLst/>
          </a:prstGeom>
        </p:spPr>
        <p:txBody>
          <a:bodyPr vert="horz" wrap="square" lIns="0" tIns="0" rIns="0" bIns="0" rtlCol="0" anchor="ctr" anchorCtr="0">
            <a:noAutofit/>
          </a:bodyPr>
          <a:lstStyle/>
          <a:p>
            <a:pPr marL="0" marR="0" lvl="0" indent="0" algn="l" defTabSz="912813" rtl="0" eaLnBrk="1" fontAlgn="base" latinLnBrk="0" hangingPunct="1">
              <a:lnSpc>
                <a:spcPct val="90000"/>
              </a:lnSpc>
              <a:spcBef>
                <a:spcPct val="0"/>
              </a:spcBef>
              <a:spcAft>
                <a:spcPct val="0"/>
              </a:spcAft>
              <a:buClrTx/>
              <a:buSzTx/>
              <a:buFontTx/>
              <a:buNone/>
              <a:tabLst/>
              <a:defRPr/>
            </a:pPr>
            <a:r>
              <a:rPr kumimoji="0" lang="en-US" sz="5400" b="0" i="0" u="none" strike="noStrike" kern="1200" cap="none" spc="-150" normalizeH="0" baseline="0" noProof="0" smtClean="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uLnTx/>
                <a:uFillTx/>
                <a:latin typeface="+mj-lt"/>
                <a:ea typeface="+mn-ea"/>
                <a:cs typeface="Arial" charset="0"/>
              </a:rPr>
              <a:t>Sharing Metadata &amp; Validation code</a:t>
            </a:r>
            <a:endParaRPr kumimoji="0" lang="it-CH" sz="5400" b="0" i="0" u="none" strike="noStrike" kern="1200" cap="none" spc="-150" normalizeH="0" baseline="0" noProof="0" dirty="0">
              <a:ln w="3175">
                <a:noFill/>
              </a:ln>
              <a:gradFill flip="none" rotWithShape="1">
                <a:gsLst>
                  <a:gs pos="42000">
                    <a:srgbClr val="FFFFFF"/>
                  </a:gs>
                  <a:gs pos="80000">
                    <a:srgbClr val="9F9F9F"/>
                  </a:gs>
                </a:gsLst>
                <a:lin ang="5400000" scaled="0"/>
                <a:tileRect/>
              </a:gradFill>
              <a:effectLst>
                <a:outerShdw blurRad="50800" dist="38100" dir="2700000" algn="tl" rotWithShape="0">
                  <a:prstClr val="black">
                    <a:alpha val="40000"/>
                  </a:prstClr>
                </a:outerShdw>
              </a:effectLst>
              <a:uLnTx/>
              <a:uFillTx/>
              <a:latin typeface="+mj-lt"/>
              <a:ea typeface="+mn-ea"/>
              <a:cs typeface="Arial" charset="0"/>
            </a:endParaRPr>
          </a:p>
        </p:txBody>
      </p:sp>
      <p:pic>
        <p:nvPicPr>
          <p:cNvPr id="6" name="Picture 2"/>
          <p:cNvPicPr>
            <a:picLocks noChangeAspect="1" noChangeArrowheads="1"/>
          </p:cNvPicPr>
          <p:nvPr/>
        </p:nvPicPr>
        <p:blipFill>
          <a:blip r:embed="rId2"/>
          <a:srcRect/>
          <a:stretch>
            <a:fillRect/>
          </a:stretch>
        </p:blipFill>
        <p:spPr bwMode="auto">
          <a:xfrm>
            <a:off x="285720" y="2357430"/>
            <a:ext cx="8595611" cy="30407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Heroes Happen Here - Launch Wave 2008 Template">
  <a:themeElements>
    <a:clrScheme name="Launch Wave colors">
      <a:dk1>
        <a:srgbClr val="000000"/>
      </a:dk1>
      <a:lt1>
        <a:srgbClr val="FFFFFF"/>
      </a:lt1>
      <a:dk2>
        <a:srgbClr val="4D4D4D"/>
      </a:dk2>
      <a:lt2>
        <a:srgbClr val="CCCCCC"/>
      </a:lt2>
      <a:accent1>
        <a:srgbClr val="0099FF"/>
      </a:accent1>
      <a:accent2>
        <a:srgbClr val="FF3300"/>
      </a:accent2>
      <a:accent3>
        <a:srgbClr val="B0B3B2"/>
      </a:accent3>
      <a:accent4>
        <a:srgbClr val="6EE094"/>
      </a:accent4>
      <a:accent5>
        <a:srgbClr val="F09D42"/>
      </a:accent5>
      <a:accent6>
        <a:srgbClr val="B092E6"/>
      </a:accent6>
      <a:hlink>
        <a:srgbClr val="0099FF"/>
      </a:hlink>
      <a:folHlink>
        <a:srgbClr val="BEBEBE"/>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1"/>
        </a:lnRef>
        <a:fillRef idx="3">
          <a:schemeClr val="accent1"/>
        </a:fillRef>
        <a:effectRef idx="3">
          <a:schemeClr val="accent1"/>
        </a:effectRef>
        <a:fontRef idx="minor">
          <a:schemeClr val="lt1"/>
        </a:fontRef>
      </a:style>
    </a:spDef>
    <a:lnDef>
      <a:spPr>
        <a:ln w="25400">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E5D8E08D6AA1E4D8F1F90A615AAF094" ma:contentTypeVersion="0" ma:contentTypeDescription="Create a new document." ma:contentTypeScope="" ma:versionID="f44bef80fa0138b6ee47cd6e22d90f91">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01FB02A3-7959-438A-A366-7C124D5EF769}">
  <ds:schemaRefs>
    <ds:schemaRef ds:uri="http://schemas.microsoft.com/office/2006/metadata/properties"/>
  </ds:schemaRefs>
</ds:datastoreItem>
</file>

<file path=customXml/itemProps2.xml><?xml version="1.0" encoding="utf-8"?>
<ds:datastoreItem xmlns:ds="http://schemas.openxmlformats.org/officeDocument/2006/customXml" ds:itemID="{79D3FA92-9314-4290-B9D0-1B0EA3AFF285}">
  <ds:schemaRefs>
    <ds:schemaRef ds:uri="http://schemas.microsoft.com/sharepoint/v3/contenttype/forms"/>
  </ds:schemaRefs>
</ds:datastoreItem>
</file>

<file path=customXml/itemProps3.xml><?xml version="1.0" encoding="utf-8"?>
<ds:datastoreItem xmlns:ds="http://schemas.openxmlformats.org/officeDocument/2006/customXml" ds:itemID="{42C4D136-486A-49EA-8416-B57DDF6FD0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0</TotalTime>
  <Words>551</Words>
  <Application>Microsoft Office PowerPoint</Application>
  <PresentationFormat>On-screen Show (4:3)</PresentationFormat>
  <Paragraphs>125</Paragraphs>
  <Slides>17</Slides>
  <Notes>1</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Heroes Happen Here - Launch Wave 2008 Template</vt:lpstr>
      <vt:lpstr>White with Courier font for code slides</vt:lpstr>
      <vt:lpstr>.Net Ria Services Developing Line of Business apps with Silverlight 3  </vt:lpstr>
      <vt:lpstr>Slide 2</vt:lpstr>
      <vt:lpstr>Slide 3</vt:lpstr>
      <vt:lpstr>Slide 4</vt:lpstr>
      <vt:lpstr>Slide 5</vt:lpstr>
      <vt:lpstr>{ End-to-End Data Across Tiers }</vt:lpstr>
      <vt:lpstr>Slide 7</vt:lpstr>
      <vt:lpstr>Slide 8</vt:lpstr>
      <vt:lpstr>Slide 9</vt:lpstr>
      <vt:lpstr>Slide 10</vt:lpstr>
      <vt:lpstr>{ CRUD}</vt:lpstr>
      <vt:lpstr>Slide 12</vt:lpstr>
      <vt:lpstr>{ POCO}</vt:lpstr>
      <vt:lpstr>Slide 14</vt:lpstr>
      <vt:lpstr>{ MVVM}</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2008-10-01T11:31:12Z</dcterms:created>
  <dcterms:modified xsi:type="dcterms:W3CDTF">2009-06-12T09:32:09Z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0x0101001E5D8E08D6AA1E4D8F1F90A615AAF094</vt:lpwstr>
  </property>
</Properties>
</file>